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82" r:id="rId5"/>
    <p:sldId id="266" r:id="rId6"/>
    <p:sldId id="267" r:id="rId7"/>
    <p:sldId id="268" r:id="rId8"/>
    <p:sldId id="269" r:id="rId9"/>
    <p:sldId id="270" r:id="rId10"/>
    <p:sldId id="259" r:id="rId11"/>
    <p:sldId id="260" r:id="rId12"/>
    <p:sldId id="261" r:id="rId13"/>
    <p:sldId id="262" r:id="rId14"/>
    <p:sldId id="272" r:id="rId15"/>
    <p:sldId id="288" r:id="rId16"/>
    <p:sldId id="286" r:id="rId17"/>
    <p:sldId id="287" r:id="rId18"/>
    <p:sldId id="285" r:id="rId19"/>
    <p:sldId id="273" r:id="rId20"/>
    <p:sldId id="274" r:id="rId21"/>
    <p:sldId id="275" r:id="rId22"/>
    <p:sldId id="289" r:id="rId23"/>
    <p:sldId id="283" r:id="rId24"/>
    <p:sldId id="290" r:id="rId25"/>
    <p:sldId id="276" r:id="rId26"/>
    <p:sldId id="277" r:id="rId27"/>
    <p:sldId id="279" r:id="rId28"/>
    <p:sldId id="278" r:id="rId29"/>
    <p:sldId id="280" r:id="rId30"/>
    <p:sldId id="281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40" autoAdjust="0"/>
    <p:restoredTop sz="94660"/>
  </p:normalViewPr>
  <p:slideViewPr>
    <p:cSldViewPr snapToGrid="0">
      <p:cViewPr>
        <p:scale>
          <a:sx n="81" d="100"/>
          <a:sy n="81" d="100"/>
        </p:scale>
        <p:origin x="-216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0804B-17C8-4A30-871F-4B8A51B038B2}" type="datetimeFigureOut">
              <a:rPr lang="en-IN" smtClean="0"/>
              <a:t>15/04/2020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F229-8C50-4912-8E98-E5E142A16B4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66022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0804B-17C8-4A30-871F-4B8A51B038B2}" type="datetimeFigureOut">
              <a:rPr lang="en-IN" smtClean="0"/>
              <a:t>15/04/2020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F229-8C50-4912-8E98-E5E142A16B4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56552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0804B-17C8-4A30-871F-4B8A51B038B2}" type="datetimeFigureOut">
              <a:rPr lang="en-IN" smtClean="0"/>
              <a:t>15/04/2020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F229-8C50-4912-8E98-E5E142A16B4B}" type="slidenum">
              <a:rPr lang="en-IN" smtClean="0"/>
              <a:t>‹#›</a:t>
            </a:fld>
            <a:endParaRPr lang="en-IN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838805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0804B-17C8-4A30-871F-4B8A51B038B2}" type="datetimeFigureOut">
              <a:rPr lang="en-IN" smtClean="0"/>
              <a:t>15/04/2020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F229-8C50-4912-8E98-E5E142A16B4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257384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0804B-17C8-4A30-871F-4B8A51B038B2}" type="datetimeFigureOut">
              <a:rPr lang="en-IN" smtClean="0"/>
              <a:t>15/04/2020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F229-8C50-4912-8E98-E5E142A16B4B}" type="slidenum">
              <a:rPr lang="en-IN" smtClean="0"/>
              <a:t>‹#›</a:t>
            </a:fld>
            <a:endParaRPr lang="en-IN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630730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0804B-17C8-4A30-871F-4B8A51B038B2}" type="datetimeFigureOut">
              <a:rPr lang="en-IN" smtClean="0"/>
              <a:t>15/04/2020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F229-8C50-4912-8E98-E5E142A16B4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415045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0804B-17C8-4A30-871F-4B8A51B038B2}" type="datetimeFigureOut">
              <a:rPr lang="en-IN" smtClean="0"/>
              <a:t>15/04/2020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F229-8C50-4912-8E98-E5E142A16B4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993868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0804B-17C8-4A30-871F-4B8A51B038B2}" type="datetimeFigureOut">
              <a:rPr lang="en-IN" smtClean="0"/>
              <a:t>15/04/2020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F229-8C50-4912-8E98-E5E142A16B4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77063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0804B-17C8-4A30-871F-4B8A51B038B2}" type="datetimeFigureOut">
              <a:rPr lang="en-IN" smtClean="0"/>
              <a:t>15/04/2020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F229-8C50-4912-8E98-E5E142A16B4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25231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0804B-17C8-4A30-871F-4B8A51B038B2}" type="datetimeFigureOut">
              <a:rPr lang="en-IN" smtClean="0"/>
              <a:t>15/04/2020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F229-8C50-4912-8E98-E5E142A16B4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02799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0804B-17C8-4A30-871F-4B8A51B038B2}" type="datetimeFigureOut">
              <a:rPr lang="en-IN" smtClean="0"/>
              <a:t>15/04/2020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F229-8C50-4912-8E98-E5E142A16B4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08555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0804B-17C8-4A30-871F-4B8A51B038B2}" type="datetimeFigureOut">
              <a:rPr lang="en-IN" smtClean="0"/>
              <a:t>15/04/2020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F229-8C50-4912-8E98-E5E142A16B4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6651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0804B-17C8-4A30-871F-4B8A51B038B2}" type="datetimeFigureOut">
              <a:rPr lang="en-IN" smtClean="0"/>
              <a:t>15/04/2020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F229-8C50-4912-8E98-E5E142A16B4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53004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0804B-17C8-4A30-871F-4B8A51B038B2}" type="datetimeFigureOut">
              <a:rPr lang="en-IN" smtClean="0"/>
              <a:t>15/04/2020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F229-8C50-4912-8E98-E5E142A16B4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09267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0804B-17C8-4A30-871F-4B8A51B038B2}" type="datetimeFigureOut">
              <a:rPr lang="en-IN" smtClean="0"/>
              <a:t>15/04/2020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F229-8C50-4912-8E98-E5E142A16B4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03901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0804B-17C8-4A30-871F-4B8A51B038B2}" type="datetimeFigureOut">
              <a:rPr lang="en-IN" smtClean="0"/>
              <a:t>15/04/2020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F229-8C50-4912-8E98-E5E142A16B4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88590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80804B-17C8-4A30-871F-4B8A51B038B2}" type="datetimeFigureOut">
              <a:rPr lang="en-IN" smtClean="0"/>
              <a:t>15/04/2020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89AF229-8C50-4912-8E98-E5E142A16B4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99832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ACHIEVEMENT TEST</a:t>
            </a:r>
            <a:endParaRPr lang="en-I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IN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BY- KAVITA SRIVASTAVA</a:t>
            </a:r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647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OBJECTIVES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Identify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explain reasons for performing </a:t>
            </a:r>
            <a:r>
              <a:rPr lang="en-I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tests.</a:t>
            </a:r>
          </a:p>
          <a:p>
            <a:r>
              <a:rPr lang="en-I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Understand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testing terminology to </a:t>
            </a:r>
            <a:r>
              <a:rPr lang="en-I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communicate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clearly with students and </a:t>
            </a:r>
            <a:r>
              <a:rPr lang="en-I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colleagues. </a:t>
            </a:r>
          </a:p>
          <a:p>
            <a:r>
              <a:rPr lang="en-I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Evaluate a test’s validity and reliability.</a:t>
            </a:r>
          </a:p>
          <a:p>
            <a:r>
              <a:rPr lang="en-I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Select appropriate tests. </a:t>
            </a:r>
          </a:p>
          <a:p>
            <a:r>
              <a:rPr lang="en-I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Administer test protocols properly and safely.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3635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FUNCTIONS</a:t>
            </a:r>
            <a:r>
              <a:rPr lang="en-IN" b="1" dirty="0"/>
              <a:t> 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n-IN" b="1" dirty="0"/>
              <a:t> 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I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provides basis for promotion to the next grade. </a:t>
            </a:r>
            <a:endParaRPr lang="en-IN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find out where each student stands in various </a:t>
            </a:r>
            <a:r>
              <a:rPr lang="en-I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academic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areas. </a:t>
            </a:r>
            <a:endParaRPr lang="en-IN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helps in determination about the placement of </a:t>
            </a:r>
            <a:r>
              <a:rPr lang="en-I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students in a particular section. </a:t>
            </a:r>
            <a:endParaRPr lang="en-IN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motivate the students before a new assignment </a:t>
            </a:r>
            <a:r>
              <a:rPr lang="en-I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has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taken up</a:t>
            </a:r>
            <a:r>
              <a:rPr lang="en-I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I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expose pupil’s difficulties which the teacher can </a:t>
            </a:r>
            <a:r>
              <a:rPr lang="en-I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help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them to solve.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6595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348" y="609600"/>
            <a:ext cx="8677654" cy="1338470"/>
          </a:xfrm>
        </p:spPr>
        <p:txBody>
          <a:bodyPr>
            <a:normAutofit fontScale="90000"/>
          </a:bodyPr>
          <a:lstStyle/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STEPS INVOLVED IN THE CONSTRUCTION OF </a:t>
            </a:r>
            <a:r>
              <a:rPr lang="en-I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ACHIEVEMENT 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Planning of test 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Preparation of a design for the test 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Preparation of the blue print 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Writing of items 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Preparation of the scoring key and marking scheme 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Preparation of question-wise analysis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9244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</a:t>
            </a:r>
            <a:r>
              <a:rPr lang="en-IN" dirty="0" smtClean="0"/>
              <a:t>.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IN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IN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Planning of test </a:t>
            </a:r>
            <a:endParaRPr lang="en-IN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 </a:t>
            </a:r>
            <a:r>
              <a:rPr lang="en-I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Test </a:t>
            </a:r>
            <a:endParaRPr lang="en-IN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Determine </a:t>
            </a:r>
            <a:r>
              <a:rPr lang="en-I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maximum time and maximum </a:t>
            </a:r>
            <a:r>
              <a:rPr lang="en-I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marks .</a:t>
            </a:r>
          </a:p>
          <a:p>
            <a:pPr marL="0" indent="0">
              <a:buNone/>
            </a:pPr>
            <a:endParaRPr lang="en-IN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sz="2800" b="1" dirty="0"/>
              <a:t>2. Preparation of a design for the test </a:t>
            </a:r>
            <a:endParaRPr lang="en-IN" sz="2800" dirty="0"/>
          </a:p>
          <a:p>
            <a:r>
              <a:rPr lang="en-I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Important factors to be considered in design for the </a:t>
            </a:r>
            <a:r>
              <a:rPr lang="en-I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 </a:t>
            </a:r>
            <a:r>
              <a:rPr lang="en-I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are: </a:t>
            </a:r>
            <a:endParaRPr lang="en-IN" sz="2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en-I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Weightage </a:t>
            </a:r>
            <a:r>
              <a:rPr lang="en-I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I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objectives. </a:t>
            </a:r>
          </a:p>
          <a:p>
            <a:pPr marL="0" indent="0">
              <a:buNone/>
            </a:pPr>
            <a:r>
              <a:rPr lang="en-IN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en-I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Weightage to </a:t>
            </a:r>
            <a:r>
              <a:rPr lang="en-I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content.</a:t>
            </a:r>
          </a:p>
          <a:p>
            <a:pPr marL="0" indent="0">
              <a:buNone/>
            </a:pPr>
            <a:r>
              <a:rPr lang="en-IN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en-I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Weightage to form of </a:t>
            </a:r>
            <a:r>
              <a:rPr lang="en-I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questions.</a:t>
            </a:r>
          </a:p>
          <a:p>
            <a:pPr marL="0" indent="0">
              <a:buNone/>
            </a:pPr>
            <a:r>
              <a:rPr lang="en-IN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en-I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Weightage to difficulty level.</a:t>
            </a:r>
            <a:endParaRPr lang="en-IN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673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4831" y="1838067"/>
            <a:ext cx="10991081" cy="3816418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9513" y="106150"/>
            <a:ext cx="11439442" cy="97518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                               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BLUE</a:t>
            </a:r>
            <a:r>
              <a:rPr lang="en-US" dirty="0" smtClean="0"/>
              <a:t> 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PRINT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ubject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BIOLOGY</a:t>
            </a:r>
            <a:endParaRPr lang="en-IN" sz="2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4832" y="1088356"/>
            <a:ext cx="10973663" cy="40011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 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          </a:t>
            </a:r>
            <a:r>
              <a:rPr lang="en-US" dirty="0" smtClean="0"/>
              <a:t> 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KNOWLEDGE</a:t>
            </a:r>
            <a:r>
              <a:rPr lang="en-US" dirty="0" smtClean="0"/>
              <a:t>     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UNDERSTANDING     </a:t>
            </a:r>
            <a:r>
              <a:rPr lang="en-US" dirty="0" smtClean="0"/>
              <a:t>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</a:t>
            </a:r>
            <a:r>
              <a:rPr lang="en-US" dirty="0" smtClean="0"/>
              <a:t>           </a:t>
            </a:r>
            <a:r>
              <a:rPr lang="en-US" sz="2000" b="1" dirty="0" smtClean="0"/>
              <a:t>TOTAL</a:t>
            </a:r>
            <a:r>
              <a:rPr lang="en-US" dirty="0" smtClean="0"/>
              <a:t>     </a:t>
            </a:r>
            <a:endParaRPr lang="en-IN" dirty="0"/>
          </a:p>
        </p:txBody>
      </p:sp>
      <p:sp>
        <p:nvSpPr>
          <p:cNvPr id="24" name="TextBox 23"/>
          <p:cNvSpPr txBox="1"/>
          <p:nvPr/>
        </p:nvSpPr>
        <p:spPr>
          <a:xfrm>
            <a:off x="593124" y="1514391"/>
            <a:ext cx="103302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  <p:sp>
        <p:nvSpPr>
          <p:cNvPr id="25" name="TextBox 24"/>
          <p:cNvSpPr txBox="1"/>
          <p:nvPr/>
        </p:nvSpPr>
        <p:spPr>
          <a:xfrm>
            <a:off x="284832" y="1492296"/>
            <a:ext cx="10973663" cy="34576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TYPE</a:t>
            </a:r>
            <a:r>
              <a:rPr lang="en-US" sz="1400" dirty="0" smtClean="0"/>
              <a:t>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n-US" sz="1400" dirty="0" smtClean="0"/>
              <a:t>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QUESTION</a:t>
            </a:r>
            <a:r>
              <a:rPr lang="en-US" sz="1400" dirty="0" smtClean="0"/>
              <a:t>  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</a:t>
            </a:r>
            <a:r>
              <a:rPr lang="en-US" sz="1400" dirty="0" smtClean="0"/>
              <a:t> 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Very</a:t>
            </a:r>
            <a:r>
              <a:rPr lang="en-US" sz="1400" dirty="0" smtClean="0"/>
              <a:t>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Short</a:t>
            </a:r>
            <a:r>
              <a:rPr lang="en-US" sz="1400" dirty="0" smtClean="0"/>
              <a:t>  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Long</a:t>
            </a:r>
            <a:r>
              <a:rPr lang="en-US" sz="1400" dirty="0" smtClean="0"/>
              <a:t>    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</a:t>
            </a:r>
            <a:r>
              <a:rPr lang="en-US" sz="1400" dirty="0" smtClean="0"/>
              <a:t> 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Very</a:t>
            </a:r>
            <a:r>
              <a:rPr lang="en-US" sz="1400" dirty="0" smtClean="0"/>
              <a:t>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Short</a:t>
            </a:r>
            <a:r>
              <a:rPr lang="en-US" sz="1400" dirty="0" smtClean="0"/>
              <a:t>  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Long</a:t>
            </a:r>
            <a:r>
              <a:rPr lang="en-US" sz="1400" dirty="0" smtClean="0"/>
              <a:t>     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</a:t>
            </a:r>
            <a:r>
              <a:rPr lang="en-US" sz="1400" dirty="0" smtClean="0"/>
              <a:t> 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Very</a:t>
            </a:r>
            <a:r>
              <a:rPr lang="en-US" sz="1400" dirty="0" smtClean="0"/>
              <a:t>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Short</a:t>
            </a:r>
            <a:r>
              <a:rPr lang="en-US" sz="1400" dirty="0" smtClean="0"/>
              <a:t>   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Long</a:t>
            </a:r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84833" y="1767160"/>
            <a:ext cx="1033024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CELL</a:t>
            </a:r>
            <a:r>
              <a:rPr lang="en-US" dirty="0" smtClean="0"/>
              <a:t>                    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1(15</a:t>
            </a:r>
            <a:r>
              <a:rPr lang="en-US" dirty="0" smtClean="0"/>
              <a:t>)   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2(5</a:t>
            </a:r>
            <a:r>
              <a:rPr lang="en-US" dirty="0" smtClean="0"/>
              <a:t>)              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1(5</a:t>
            </a:r>
            <a:r>
              <a:rPr lang="en-US" dirty="0" smtClean="0"/>
              <a:t>)   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2(4</a:t>
            </a:r>
            <a:r>
              <a:rPr lang="en-US" dirty="0" smtClean="0"/>
              <a:t>)   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4(1</a:t>
            </a:r>
            <a:r>
              <a:rPr lang="en-US" dirty="0" smtClean="0"/>
              <a:t>)               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2(2</a:t>
            </a:r>
            <a:r>
              <a:rPr lang="en-US" dirty="0" smtClean="0"/>
              <a:t>)    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4(1</a:t>
            </a:r>
            <a:r>
              <a:rPr lang="en-US" dirty="0" smtClean="0"/>
              <a:t>)     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276633" y="2881046"/>
            <a:ext cx="10999279" cy="1200329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DIVERSITY IN 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LIVING</a:t>
            </a:r>
            <a:r>
              <a:rPr lang="en-US" dirty="0" smtClean="0"/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ORGNISM </a:t>
            </a:r>
            <a:r>
              <a:rPr lang="en-US" dirty="0" smtClean="0"/>
              <a:t>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1(15</a:t>
            </a:r>
            <a:r>
              <a:rPr lang="en-US" dirty="0" smtClean="0"/>
              <a:t>)  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2(6</a:t>
            </a:r>
            <a:r>
              <a:rPr lang="en-US" dirty="0" smtClean="0"/>
              <a:t>)    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4(1</a:t>
            </a:r>
            <a:r>
              <a:rPr lang="en-US" dirty="0" smtClean="0"/>
              <a:t>)   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1(5</a:t>
            </a:r>
            <a:r>
              <a:rPr lang="en-US" dirty="0" smtClean="0"/>
              <a:t>)   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2(4</a:t>
            </a:r>
            <a:r>
              <a:rPr lang="en-US" dirty="0" smtClean="0"/>
              <a:t>)  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4(1</a:t>
            </a:r>
            <a:r>
              <a:rPr lang="en-US" dirty="0" smtClean="0"/>
              <a:t>)                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2(2</a:t>
            </a:r>
            <a:r>
              <a:rPr lang="en-US" dirty="0" smtClean="0"/>
              <a:t>)                </a:t>
            </a:r>
          </a:p>
          <a:p>
            <a:endParaRPr lang="en-IN" dirty="0"/>
          </a:p>
        </p:txBody>
      </p:sp>
      <p:sp>
        <p:nvSpPr>
          <p:cNvPr id="29" name="TextBox 28"/>
          <p:cNvSpPr txBox="1"/>
          <p:nvPr/>
        </p:nvSpPr>
        <p:spPr>
          <a:xfrm>
            <a:off x="284835" y="4088399"/>
            <a:ext cx="10973661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FOOD</a:t>
            </a:r>
            <a:r>
              <a:rPr lang="en-US" dirty="0" smtClean="0"/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RESOURCES</a:t>
            </a:r>
            <a:r>
              <a:rPr lang="en-US" dirty="0" smtClean="0"/>
              <a:t>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1(14</a:t>
            </a:r>
            <a:r>
              <a:rPr lang="en-US" dirty="0" smtClean="0"/>
              <a:t>)  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2(6</a:t>
            </a:r>
            <a:r>
              <a:rPr lang="en-US" dirty="0" smtClean="0"/>
              <a:t>)                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1(5</a:t>
            </a:r>
            <a:r>
              <a:rPr lang="en-US" dirty="0" smtClean="0"/>
              <a:t>)   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2(4</a:t>
            </a:r>
            <a:r>
              <a:rPr lang="en-US" dirty="0" smtClean="0"/>
              <a:t>)   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4(1</a:t>
            </a:r>
            <a:r>
              <a:rPr lang="en-US" dirty="0" smtClean="0"/>
              <a:t>)   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1(1</a:t>
            </a:r>
            <a:r>
              <a:rPr lang="en-US" dirty="0" smtClean="0"/>
              <a:t>)    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2(2</a:t>
            </a:r>
            <a:r>
              <a:rPr lang="en-US" dirty="0" smtClean="0"/>
              <a:t>)             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PLANT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84836" y="5285152"/>
            <a:ext cx="10973661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en-US" dirty="0" smtClean="0"/>
              <a:t>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dirty="0" smtClean="0"/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Questions</a:t>
            </a:r>
            <a:r>
              <a:rPr lang="en-US" dirty="0" smtClean="0"/>
              <a:t>   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1(44</a:t>
            </a:r>
            <a:r>
              <a:rPr lang="en-US" dirty="0" smtClean="0"/>
              <a:t>)  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2(17</a:t>
            </a:r>
            <a:r>
              <a:rPr lang="en-US" dirty="0" smtClean="0"/>
              <a:t>)   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4(1</a:t>
            </a:r>
            <a:r>
              <a:rPr lang="en-US" dirty="0" smtClean="0"/>
              <a:t>)  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1(15</a:t>
            </a:r>
            <a:r>
              <a:rPr lang="en-US" dirty="0" smtClean="0"/>
              <a:t>) 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2(12</a:t>
            </a:r>
            <a:r>
              <a:rPr lang="en-US" dirty="0" smtClean="0"/>
              <a:t>)  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4(3</a:t>
            </a:r>
            <a:r>
              <a:rPr lang="en-US" dirty="0" smtClean="0"/>
              <a:t>)   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1(1</a:t>
            </a:r>
            <a:r>
              <a:rPr lang="en-US" dirty="0" smtClean="0"/>
              <a:t>)     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2(6</a:t>
            </a:r>
            <a:r>
              <a:rPr lang="en-US" dirty="0" smtClean="0"/>
              <a:t>)  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4(1</a:t>
            </a:r>
            <a:r>
              <a:rPr lang="en-US" dirty="0" smtClean="0"/>
              <a:t>)      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1</a:t>
            </a:r>
            <a:r>
              <a:rPr lang="en-US" dirty="0" smtClean="0"/>
              <a:t>00</a:t>
            </a:r>
            <a:endParaRPr lang="en-IN" dirty="0"/>
          </a:p>
        </p:txBody>
      </p:sp>
      <p:sp>
        <p:nvSpPr>
          <p:cNvPr id="32" name="TextBox 31"/>
          <p:cNvSpPr txBox="1"/>
          <p:nvPr/>
        </p:nvSpPr>
        <p:spPr>
          <a:xfrm>
            <a:off x="267314" y="5652042"/>
            <a:ext cx="10981868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en-US" dirty="0" smtClean="0"/>
              <a:t>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n-US" dirty="0" smtClean="0"/>
              <a:t>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Marks</a:t>
            </a:r>
            <a:r>
              <a:rPr lang="en-US" dirty="0" smtClean="0"/>
              <a:t>           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44 + 34 + 4  =  82</a:t>
            </a:r>
            <a:r>
              <a:rPr lang="en-US" dirty="0" smtClean="0"/>
              <a:t>         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 + 24 + 12  =  51</a:t>
            </a:r>
            <a:r>
              <a:rPr lang="en-US" dirty="0" smtClean="0"/>
              <a:t>       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+ 12 + 4  =  17                    = 150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393344" y="1098228"/>
            <a:ext cx="2377602" cy="491931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  <p:sp>
        <p:nvSpPr>
          <p:cNvPr id="38" name="TextBox 37"/>
          <p:cNvSpPr txBox="1"/>
          <p:nvPr/>
        </p:nvSpPr>
        <p:spPr>
          <a:xfrm>
            <a:off x="7195214" y="1098229"/>
            <a:ext cx="2386468" cy="491931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  <p:sp>
        <p:nvSpPr>
          <p:cNvPr id="41" name="TextBox 40"/>
          <p:cNvSpPr txBox="1"/>
          <p:nvPr/>
        </p:nvSpPr>
        <p:spPr>
          <a:xfrm>
            <a:off x="3192233" y="1487341"/>
            <a:ext cx="858916" cy="417098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  <p:sp>
        <p:nvSpPr>
          <p:cNvPr id="44" name="TextBox 43"/>
          <p:cNvSpPr txBox="1"/>
          <p:nvPr/>
        </p:nvSpPr>
        <p:spPr>
          <a:xfrm>
            <a:off x="5583017" y="1492295"/>
            <a:ext cx="800126" cy="416218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  <p:sp>
        <p:nvSpPr>
          <p:cNvPr id="45" name="TextBox 44"/>
          <p:cNvSpPr txBox="1"/>
          <p:nvPr/>
        </p:nvSpPr>
        <p:spPr>
          <a:xfrm>
            <a:off x="7996495" y="1492651"/>
            <a:ext cx="861258" cy="416183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  <p:sp>
        <p:nvSpPr>
          <p:cNvPr id="49" name="TextBox 48"/>
          <p:cNvSpPr txBox="1"/>
          <p:nvPr/>
        </p:nvSpPr>
        <p:spPr>
          <a:xfrm>
            <a:off x="9854591" y="1790607"/>
            <a:ext cx="17024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200" dirty="0" smtClean="0"/>
          </a:p>
          <a:p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Question = 33</a:t>
            </a:r>
          </a:p>
          <a:p>
            <a:r>
              <a:rPr lang="en-US" sz="1400" dirty="0" smtClean="0"/>
              <a:t>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Marks = 50</a:t>
            </a:r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9849730" y="3053351"/>
            <a:ext cx="17024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Question = 34</a:t>
            </a:r>
          </a:p>
          <a:p>
            <a:r>
              <a:rPr lang="en-US" sz="1400" dirty="0" smtClean="0"/>
              <a:t>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Marks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52</a:t>
            </a:r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9849730" y="3985581"/>
            <a:ext cx="130094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Question = 33</a:t>
            </a:r>
          </a:p>
          <a:p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Marks  =  48</a:t>
            </a:r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49086" y="6148873"/>
            <a:ext cx="52158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Number of marks outside bracket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Number of question inside bracket</a:t>
            </a:r>
            <a:endParaRPr lang="en-IN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58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5361835"/>
              </p:ext>
            </p:extLst>
          </p:nvPr>
        </p:nvGraphicFramePr>
        <p:xfrm>
          <a:off x="681135" y="1755371"/>
          <a:ext cx="8966717" cy="35910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1720"/>
                <a:gridCol w="3271638"/>
                <a:gridCol w="1957253"/>
                <a:gridCol w="2526106"/>
              </a:tblGrid>
              <a:tr h="828710">
                <a:tc>
                  <a:txBody>
                    <a:bodyPr/>
                    <a:lstStyle/>
                    <a:p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S.NO</a:t>
                      </a:r>
                      <a:endParaRPr lang="en-IN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OBJECTIVE</a:t>
                      </a:r>
                      <a:endParaRPr lang="en-IN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MARKS </a:t>
                      </a:r>
                      <a:endParaRPr lang="en-IN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PERCENTAGE</a:t>
                      </a:r>
                      <a:endParaRPr lang="en-IN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18215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1.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Knowledge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82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54.70%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18215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2.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Understanding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</a:t>
                      </a:r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34.00%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62968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3.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Application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17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11.30%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62968">
                <a:tc>
                  <a:txBody>
                    <a:bodyPr/>
                    <a:lstStyle/>
                    <a:p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Total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150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100%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849086"/>
            <a:ext cx="731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Weightage of  </a:t>
            </a:r>
            <a:r>
              <a:rPr lang="en-US" sz="28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bjective</a:t>
            </a:r>
            <a:endParaRPr lang="en-IN" sz="2800" b="1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49252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8808445"/>
              </p:ext>
            </p:extLst>
          </p:nvPr>
        </p:nvGraphicFramePr>
        <p:xfrm>
          <a:off x="1073016" y="1615383"/>
          <a:ext cx="8490857" cy="37870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7414"/>
                <a:gridCol w="2939395"/>
                <a:gridCol w="2012001"/>
                <a:gridCol w="2392047"/>
              </a:tblGrid>
              <a:tr h="873933">
                <a:tc>
                  <a:txBody>
                    <a:bodyPr/>
                    <a:lstStyle/>
                    <a:p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S.NO</a:t>
                      </a:r>
                      <a:endParaRPr lang="en-IN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SUB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UNIT</a:t>
                      </a:r>
                      <a:endParaRPr lang="en-IN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MARKS</a:t>
                      </a:r>
                      <a:endParaRPr lang="en-IN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PERCENTAGE</a:t>
                      </a:r>
                      <a:endParaRPr lang="en-IN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57408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1.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Cell : The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basic unit of </a:t>
                      </a:r>
                    </a:p>
                    <a:p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life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50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33.30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57408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2.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Diversity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in living   </a:t>
                      </a:r>
                    </a:p>
                    <a:p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organism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52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34.70%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99146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3.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Food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Resources : Plant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48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32.00%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99146">
                <a:tc>
                  <a:txBody>
                    <a:bodyPr/>
                    <a:lstStyle/>
                    <a:p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Total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150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100%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62474"/>
            <a:ext cx="731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Weightage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ontent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reas</a:t>
            </a:r>
            <a:endParaRPr lang="en-IN" sz="2800" b="1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51507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2613232"/>
              </p:ext>
            </p:extLst>
          </p:nvPr>
        </p:nvGraphicFramePr>
        <p:xfrm>
          <a:off x="989050" y="1791485"/>
          <a:ext cx="9815799" cy="41521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2387"/>
                <a:gridCol w="3025104"/>
                <a:gridCol w="2152178"/>
                <a:gridCol w="1347450"/>
                <a:gridCol w="2348680"/>
              </a:tblGrid>
              <a:tr h="1171691">
                <a:tc>
                  <a:txBody>
                    <a:bodyPr/>
                    <a:lstStyle/>
                    <a:p>
                      <a:endParaRPr lang="en-US" sz="2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S.NO</a:t>
                      </a:r>
                      <a:endParaRPr lang="en-IN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T</a:t>
                      </a:r>
                      <a:r>
                        <a:rPr lang="en-US" sz="2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YPE OF          </a:t>
                      </a:r>
                    </a:p>
                    <a:p>
                      <a:r>
                        <a:rPr lang="en-US" sz="2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QUESTIONS</a:t>
                      </a:r>
                      <a:endParaRPr lang="en-IN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NO. OF QUESTIONS</a:t>
                      </a:r>
                      <a:endParaRPr lang="en-IN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r>
                        <a:rPr lang="en-US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MARKS </a:t>
                      </a:r>
                      <a:endParaRPr lang="en-IN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r>
                        <a:rPr lang="en-US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PERCENTAGE</a:t>
                      </a:r>
                      <a:endParaRPr lang="en-IN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40868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</a:t>
                      </a:r>
                    </a:p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1.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Objective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60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60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40.00%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91343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</a:t>
                      </a:r>
                    </a:p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               </a:t>
                      </a:r>
                    </a:p>
                    <a:p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</a:t>
                      </a:r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Very Short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</a:t>
                      </a:r>
                    </a:p>
                    <a:p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</a:t>
                      </a:r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</a:t>
                      </a:r>
                    </a:p>
                    <a:p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70               </a:t>
                      </a:r>
                      <a:endParaRPr lang="en-US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</a:t>
                      </a:r>
                    </a:p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46.70%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40868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</a:p>
                    <a:p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3.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</a:t>
                      </a:r>
                    </a:p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Long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5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</a:t>
                      </a:r>
                    </a:p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20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13.30%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07346">
                <a:tc>
                  <a:txBody>
                    <a:bodyPr/>
                    <a:lstStyle/>
                    <a:p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</a:t>
                      </a:r>
                    </a:p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Total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</a:t>
                      </a:r>
                    </a:p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100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150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</a:t>
                      </a:r>
                    </a:p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100%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25162"/>
            <a:ext cx="731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Weightage </a:t>
            </a:r>
            <a:r>
              <a:rPr lang="en-US" sz="28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  Different Types Of Questions</a:t>
            </a:r>
            <a:endParaRPr lang="en-IN" sz="2800" b="1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61533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6597084"/>
              </p:ext>
            </p:extLst>
          </p:nvPr>
        </p:nvGraphicFramePr>
        <p:xfrm>
          <a:off x="933061" y="2259220"/>
          <a:ext cx="8714791" cy="334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7676"/>
                <a:gridCol w="3179719"/>
                <a:gridCol w="1902263"/>
                <a:gridCol w="2455133"/>
              </a:tblGrid>
              <a:tr h="772726">
                <a:tc>
                  <a:txBody>
                    <a:bodyPr/>
                    <a:lstStyle/>
                    <a:p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S.NO</a:t>
                      </a:r>
                      <a:endParaRPr lang="en-IN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DIFFICULTY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LEVEL</a:t>
                      </a:r>
                      <a:endParaRPr lang="en-IN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MARKS </a:t>
                      </a:r>
                      <a:endParaRPr lang="en-IN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PERCENTAGE</a:t>
                      </a:r>
                      <a:endParaRPr lang="en-IN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69696">
                <a:tc>
                  <a:txBody>
                    <a:bodyPr/>
                    <a:lstStyle/>
                    <a:p>
                      <a:r>
                        <a:rPr lang="en-US" dirty="0" smtClean="0"/>
                        <a:t>     1.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 </a:t>
                      </a:r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Easy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75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50.00%</a:t>
                      </a:r>
                      <a:endParaRPr lang="en-IN" dirty="0"/>
                    </a:p>
                  </a:txBody>
                  <a:tcPr/>
                </a:tc>
              </a:tr>
              <a:tr h="669696">
                <a:tc>
                  <a:txBody>
                    <a:bodyPr/>
                    <a:lstStyle/>
                    <a:p>
                      <a:r>
                        <a:rPr lang="en-US" dirty="0" smtClean="0"/>
                        <a:t>     2.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Moderate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40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26.70%</a:t>
                      </a:r>
                      <a:endParaRPr lang="en-IN" dirty="0"/>
                    </a:p>
                  </a:txBody>
                  <a:tcPr/>
                </a:tc>
              </a:tr>
              <a:tr h="618181">
                <a:tc>
                  <a:txBody>
                    <a:bodyPr/>
                    <a:lstStyle/>
                    <a:p>
                      <a:r>
                        <a:rPr lang="en-US" dirty="0" smtClean="0"/>
                        <a:t>     3.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 Hard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35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23.30</a:t>
                      </a:r>
                      <a:endParaRPr lang="en-IN" dirty="0"/>
                    </a:p>
                  </a:txBody>
                  <a:tcPr/>
                </a:tc>
              </a:tr>
              <a:tr h="618181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Total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150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100%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1184993"/>
            <a:ext cx="731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Weightage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ifficulty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evel</a:t>
            </a:r>
            <a:endParaRPr lang="en-IN" sz="2800" b="1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32997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7159" y="689147"/>
            <a:ext cx="10951530" cy="563231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                                                                          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2019</a:t>
            </a:r>
          </a:p>
          <a:p>
            <a:r>
              <a:rPr lang="en-US" dirty="0" smtClean="0"/>
              <a:t>                                                                                                </a:t>
            </a:r>
          </a:p>
          <a:p>
            <a:r>
              <a:rPr lang="en-US" dirty="0"/>
              <a:t> </a:t>
            </a:r>
            <a:r>
              <a:rPr lang="en-US" dirty="0" smtClean="0"/>
              <a:t>                                                                   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BIOLOGY</a:t>
            </a:r>
          </a:p>
          <a:p>
            <a:endParaRPr lang="en-US" dirty="0"/>
          </a:p>
          <a:p>
            <a:r>
              <a:rPr lang="en-US" dirty="0" smtClean="0"/>
              <a:t>                                                                      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CLASS- IX</a:t>
            </a:r>
          </a:p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             TIME</a:t>
            </a:r>
            <a:r>
              <a:rPr lang="en-US" dirty="0" smtClean="0"/>
              <a:t>: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hours</a:t>
            </a:r>
            <a:r>
              <a:rPr lang="en-US" dirty="0" smtClean="0"/>
              <a:t>                                                                                      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Total</a:t>
            </a:r>
            <a:r>
              <a:rPr lang="en-US" dirty="0" smtClean="0"/>
              <a:t>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Marks</a:t>
            </a:r>
            <a:r>
              <a:rPr lang="en-US" sz="2000" b="1" dirty="0" smtClean="0"/>
              <a:t>:</a:t>
            </a:r>
            <a:r>
              <a:rPr lang="en-US" dirty="0" smtClean="0"/>
              <a:t>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150</a:t>
            </a:r>
            <a:endParaRPr lang="en-US" dirty="0"/>
          </a:p>
          <a:p>
            <a:endParaRPr lang="en-US" dirty="0" smtClean="0"/>
          </a:p>
          <a:p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General</a:t>
            </a:r>
            <a:r>
              <a:rPr lang="en-US" dirty="0" smtClean="0"/>
              <a:t>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Instructions</a:t>
            </a:r>
            <a:r>
              <a:rPr lang="en-US" dirty="0" smtClean="0"/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000" dirty="0" smtClean="0"/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(a) The question paper comprises of three section A, B and C.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(b) All questions are compulsory.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(c) Question 1 to 60 in section A are one mark questions.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(d) Question 61 to 95 in section B are two marks questions. There are to be answered in about 30 words.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(e) Question 96 to 100 in section C are four marks questions. These are to be answered in about 70 words.</a:t>
            </a: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581549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ACHIEVEMENT</a:t>
            </a:r>
            <a:r>
              <a:rPr lang="en-IN" b="1" dirty="0"/>
              <a:t> TEST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Achievement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test is an important tool in school </a:t>
            </a:r>
            <a:r>
              <a:rPr lang="en-I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evaluation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has great significance in measuring </a:t>
            </a:r>
            <a:r>
              <a:rPr lang="en-I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instructional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progress and progress of the students in </a:t>
            </a:r>
            <a:r>
              <a:rPr lang="en-I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subject area. 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Accurate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achievement data are very important for </a:t>
            </a:r>
            <a:r>
              <a:rPr lang="en-I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planning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curriculum and instruction and for </a:t>
            </a:r>
            <a:r>
              <a:rPr lang="en-I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program evaluation.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8150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41176" y="773473"/>
            <a:ext cx="10664889" cy="52014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                                                                  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QUESTIONS</a:t>
            </a:r>
          </a:p>
          <a:p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Subject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BIOLOGY</a:t>
            </a: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Q1. Name the two organelles we have studied that contained their own genetic material ?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Q2. What are the different between manure and fertilizers ?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Q3. Both ascaris and earthworm are called worm and have similar appearance but are placed in      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different phyla. Give reason.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Q4. Anita socked some seeds of green gram, wheat, maize, peas and tamarind in water. Next morning       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she tries to split the seeds. Which seeds she was able to split into two nearly equal halves? What     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can be concluded from this activity?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Q5. There would to no plant if chloroplast did not exist. Justify the statement.</a:t>
            </a:r>
          </a:p>
          <a:p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0932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6575" y="1058296"/>
            <a:ext cx="10412878" cy="454940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2000" b="1" dirty="0" smtClean="0"/>
          </a:p>
          <a:p>
            <a:endParaRPr lang="en-US" sz="2000" b="1" dirty="0"/>
          </a:p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Subject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PHYSICS</a:t>
            </a:r>
          </a:p>
          <a:p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Q1. What is the acceleration of free fall ?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Q2. Why does an object float or sink when placed on the surface of water ?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Q3. Prove  that  if the earth attracts two bodies placed at same distance from the Centre of the earth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with the same force , then their masses are equal.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Q4. Apply an example of exhibiting inertia in our daily life.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Q5. Demonstrate an example of a body which may appear to be moving for one person and   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stationary for the other .</a:t>
            </a:r>
          </a:p>
          <a:p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53307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1" y="1017040"/>
            <a:ext cx="10077060" cy="45440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Subject : CHEMISTRY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Q1. What is an atom ?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Q2. Compare the properties of electrons , protons and neutrons ?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Q3. Distinguish between isotopes and isobar ?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Q4. What information would you use/apply to support advantage of Nuclear 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Chemistry ?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Q5. What facts would you select to show the need of Nuclear Energy in current 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scenario ? </a:t>
            </a: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74665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3" t="24892" r="-2028" b="2407"/>
          <a:stretch/>
        </p:blipFill>
        <p:spPr>
          <a:xfrm>
            <a:off x="1063676" y="1642189"/>
            <a:ext cx="8929396" cy="417270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61529" y="933075"/>
            <a:ext cx="51847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Subject</a:t>
            </a:r>
            <a:r>
              <a:rPr lang="en-US" sz="2400" b="1" dirty="0" smtClean="0"/>
              <a:t> :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HINDI</a:t>
            </a:r>
            <a:endParaRPr lang="en-I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0465" y="606491"/>
            <a:ext cx="9862457" cy="57010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  <p:sp>
        <p:nvSpPr>
          <p:cNvPr id="7" name="TextBox 6"/>
          <p:cNvSpPr txBox="1"/>
          <p:nvPr/>
        </p:nvSpPr>
        <p:spPr>
          <a:xfrm>
            <a:off x="690464" y="699796"/>
            <a:ext cx="10161037" cy="534644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779921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5111" y="1390263"/>
            <a:ext cx="10095722" cy="458587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Subject : ENGLISH</a:t>
            </a: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Q1. Who is the known as the “ Missile Man ’’ of India ?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Q2.  What was Kabir against for ?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Q3.  How was the flute seller playing the flute ?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Q4. Compare and contrast the atmosphere in and around the Baudhnath Shrine with that in 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the Pashupatinath Temple.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Q5. In this modern age of today , how can we include the thoughts of saint Kabir in our   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life , express it in your language.</a:t>
            </a: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29427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9796" y="1155820"/>
            <a:ext cx="10282335" cy="449353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/>
          </a:p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Subject</a:t>
            </a:r>
            <a:r>
              <a:rPr lang="en-US" dirty="0" smtClean="0"/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HISTORY</a:t>
            </a:r>
          </a:p>
          <a:p>
            <a:endParaRPr lang="en-US" b="1" dirty="0"/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Q1. Which country has the world’s first written constitution ?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Q2. How did the principle of free – trade inspire the colonists to revolution ?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Q3. Highlight the economic reasons for the French evolution ?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Q4. Discuss the development of nationalism and explain the spread of nationalism throughout the 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world !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Q5. The French Revolution was a Escort – incident, confirm this event !</a:t>
            </a:r>
          </a:p>
          <a:p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9783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7936" y="1375050"/>
            <a:ext cx="10268212" cy="415498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/>
          </a:p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Subject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COMMERCE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Q1. What does modern form of money include ?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Q2. How are socio – cultural and economic factors responsible for poverty ?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Q3. How do bank act as a mediator ?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Q4. Describe the distribution of rice cultivation in India with special reference to Bihar and West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Bengal ?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Q5. How does money overcome the problem of barter system ? Explain briefly.</a:t>
            </a: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605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91064" y="494522"/>
            <a:ext cx="10269770" cy="58328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Subject : MATHEMATICS</a:t>
            </a:r>
          </a:p>
          <a:p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Q1. The relationship between mean, median and mode is ?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Q2. Two concentric circles are of radii 5cm and 3cm. Find the length of the chord of the larger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circle which touches the smaller circle.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Q3.  If tan A = cot B , prove that A + B = 90°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Q4. The angle of elevation of the top of a tower 30m high from the foot of another tower in the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same plane is 60° and the angle of elevation of the top of the second tower from the foot of 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the first tower is 30°. Find the distance between the two towers and also the height of the 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other tower.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Q5.  The median of the distribution given below is 14.4 . Find the value of  x and y , if the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total frequency is 20.</a:t>
            </a: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12979" y="5126342"/>
            <a:ext cx="8087539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Class of frequency         0-6             6-12          12-18        18-24          24-30</a:t>
            </a:r>
          </a:p>
          <a:p>
            <a:r>
              <a:rPr lang="en-US" dirty="0" smtClean="0"/>
              <a:t>Frequency                      4                 x                5               y                1</a:t>
            </a:r>
            <a:endParaRPr lang="en-IN" dirty="0"/>
          </a:p>
        </p:txBody>
      </p:sp>
      <p:cxnSp>
        <p:nvCxnSpPr>
          <p:cNvPr id="10" name="Straight Connector 9"/>
          <p:cNvCxnSpPr>
            <a:stCxn id="8" idx="1"/>
            <a:endCxn id="18" idx="3"/>
          </p:cNvCxnSpPr>
          <p:nvPr/>
        </p:nvCxnSpPr>
        <p:spPr>
          <a:xfrm>
            <a:off x="1212979" y="5449508"/>
            <a:ext cx="8087540" cy="1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369276" y="5107459"/>
            <a:ext cx="1005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  <p:sp>
        <p:nvSpPr>
          <p:cNvPr id="16" name="TextBox 15"/>
          <p:cNvSpPr txBox="1"/>
          <p:nvPr/>
        </p:nvSpPr>
        <p:spPr>
          <a:xfrm>
            <a:off x="3369276" y="5126342"/>
            <a:ext cx="1202724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  <p:sp>
        <p:nvSpPr>
          <p:cNvPr id="17" name="TextBox 16"/>
          <p:cNvSpPr txBox="1"/>
          <p:nvPr/>
        </p:nvSpPr>
        <p:spPr>
          <a:xfrm>
            <a:off x="5764426" y="5126343"/>
            <a:ext cx="1178011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  <p:sp>
        <p:nvSpPr>
          <p:cNvPr id="18" name="TextBox 17"/>
          <p:cNvSpPr txBox="1"/>
          <p:nvPr/>
        </p:nvSpPr>
        <p:spPr>
          <a:xfrm>
            <a:off x="8188411" y="5126343"/>
            <a:ext cx="1112108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157244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7296" y="895738"/>
            <a:ext cx="10165493" cy="44978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Subject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COMPUTER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SCIENCE</a:t>
            </a:r>
          </a:p>
          <a:p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Q1. What are the examples of input device and output device ?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Q2. Illustrate the need of icon in our computer system and also draw any two of them ?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Q3. Why is the primary memory called as main memory ?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Q4. Demonstrate the usage of computer in our day today life?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Q5. Why should one take some precautions in the computer room ?</a:t>
            </a: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4044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416" y="280086"/>
            <a:ext cx="10409433" cy="627864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ANSWER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KEY</a:t>
            </a:r>
          </a:p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I. Objective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 Tick the correct options:</a:t>
            </a:r>
          </a:p>
          <a:p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(a)               (b)               (c)               (d)                (e)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 Fill in the blanks:</a:t>
            </a:r>
          </a:p>
          <a:p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(a)               (b)               (c)               (d)                (e)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 True and False:  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(a)              (b)                (c)               (d)                (e)</a:t>
            </a:r>
          </a:p>
          <a:p>
            <a:pPr marL="342900" indent="-342900">
              <a:buAutoNum type="arabicPeriod" startAt="4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Match the following :</a:t>
            </a:r>
          </a:p>
          <a:p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(a)              (b)                (c)                (d)               (e)</a:t>
            </a:r>
          </a:p>
          <a:p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II. Very Short Answered 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III. Long Answered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</a:p>
        </p:txBody>
      </p:sp>
    </p:spTree>
    <p:extLst>
      <p:ext uri="{BB962C8B-B14F-4D97-AF65-F5344CB8AC3E}">
        <p14:creationId xmlns:p14="http://schemas.microsoft.com/office/powerpoint/2010/main" val="3737597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DEFINITION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Any test that measures the attainments and </a:t>
            </a:r>
            <a:r>
              <a:rPr lang="en-I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accomplishments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an individual after a period of </a:t>
            </a:r>
            <a:r>
              <a:rPr lang="en-I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training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learning”- N M </a:t>
            </a:r>
            <a:r>
              <a:rPr lang="en-I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Downie .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“The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 of ability test that describes what a person </a:t>
            </a:r>
            <a:r>
              <a:rPr lang="en-I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has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learned to </a:t>
            </a:r>
            <a:r>
              <a:rPr lang="en-I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do”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I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Thorndike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Hagen </a:t>
            </a:r>
            <a:r>
              <a:rPr lang="en-I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systematic procedure for determining the amount </a:t>
            </a:r>
            <a:r>
              <a:rPr lang="en-I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 has learned through instructions” – </a:t>
            </a:r>
            <a:r>
              <a:rPr lang="en-I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Gronlund .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6731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610" y="-60886"/>
            <a:ext cx="12255610" cy="690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919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839" y="341905"/>
            <a:ext cx="8878284" cy="2433099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CLASSIFACTION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TEST</a:t>
            </a:r>
            <a:endParaRPr lang="en-I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838" y="1121134"/>
            <a:ext cx="8596668" cy="4224397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91763" y="2756841"/>
            <a:ext cx="2623930" cy="68381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STANDARDIZED</a:t>
            </a:r>
          </a:p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TEST</a:t>
            </a:r>
            <a:endParaRPr lang="en-IN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98649" y="2756841"/>
            <a:ext cx="2671639" cy="65200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TEACHER</a:t>
            </a:r>
            <a:r>
              <a:rPr lang="en-US" dirty="0" smtClean="0"/>
              <a:t> </a:t>
            </a:r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MADE</a:t>
            </a:r>
          </a:p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TEST</a:t>
            </a:r>
            <a:endParaRPr lang="en-IN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687541" y="1522625"/>
            <a:ext cx="3927944" cy="55040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ACHIEVEMENT</a:t>
            </a:r>
            <a:r>
              <a:rPr lang="en-US" dirty="0" smtClean="0"/>
              <a:t> </a:t>
            </a:r>
            <a:r>
              <a:rPr lang="en-US" sz="2400" b="1" dirty="0" smtClean="0">
                <a:solidFill>
                  <a:schemeClr val="tx1"/>
                </a:solidFill>
              </a:rPr>
              <a:t>TEST</a:t>
            </a:r>
            <a:endParaRPr lang="en-IN" sz="2400" b="1" dirty="0">
              <a:solidFill>
                <a:schemeClr val="tx1"/>
              </a:solidFill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1860606" y="2410961"/>
            <a:ext cx="5581814" cy="79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852655" y="2425807"/>
            <a:ext cx="7951" cy="3310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7" idx="2"/>
          </p:cNvCxnSpPr>
          <p:nvPr/>
        </p:nvCxnSpPr>
        <p:spPr>
          <a:xfrm>
            <a:off x="4651513" y="2073032"/>
            <a:ext cx="0" cy="3286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endCxn id="6" idx="0"/>
          </p:cNvCxnSpPr>
          <p:nvPr/>
        </p:nvCxnSpPr>
        <p:spPr>
          <a:xfrm flipH="1">
            <a:off x="7434469" y="2425807"/>
            <a:ext cx="7950" cy="3310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1486896" y="3746779"/>
            <a:ext cx="6730768" cy="62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stCxn id="6" idx="2"/>
          </p:cNvCxnSpPr>
          <p:nvPr/>
        </p:nvCxnSpPr>
        <p:spPr>
          <a:xfrm flipH="1">
            <a:off x="7434468" y="3408850"/>
            <a:ext cx="1" cy="3379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477081" y="4325514"/>
            <a:ext cx="2019631" cy="58044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Written</a:t>
            </a:r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3784821" y="4349367"/>
            <a:ext cx="2091197" cy="58839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Oral</a:t>
            </a:r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7180019" y="4341416"/>
            <a:ext cx="2075291" cy="59634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Practical</a:t>
            </a:r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834887" y="5790820"/>
            <a:ext cx="1796995" cy="59407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Essay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</a:t>
            </a:r>
          </a:p>
          <a:p>
            <a:pPr algn="ctr"/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3252079" y="5803638"/>
            <a:ext cx="1789044" cy="58125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Short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Answer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</a:t>
            </a:r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740848" y="5828306"/>
            <a:ext cx="1606164" cy="55659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</a:t>
            </a:r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8" name="Straight Connector 47"/>
          <p:cNvCxnSpPr>
            <a:endCxn id="40" idx="0"/>
          </p:cNvCxnSpPr>
          <p:nvPr/>
        </p:nvCxnSpPr>
        <p:spPr>
          <a:xfrm>
            <a:off x="1478944" y="3746779"/>
            <a:ext cx="7953" cy="5787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flipV="1">
            <a:off x="4651513" y="3739884"/>
            <a:ext cx="0" cy="68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41" idx="0"/>
          </p:cNvCxnSpPr>
          <p:nvPr/>
        </p:nvCxnSpPr>
        <p:spPr>
          <a:xfrm flipH="1" flipV="1">
            <a:off x="4830419" y="3739884"/>
            <a:ext cx="1" cy="6094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>
            <a:stCxn id="42" idx="0"/>
          </p:cNvCxnSpPr>
          <p:nvPr/>
        </p:nvCxnSpPr>
        <p:spPr>
          <a:xfrm flipH="1" flipV="1">
            <a:off x="8209725" y="3770871"/>
            <a:ext cx="7940" cy="5705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>
            <a:stCxn id="40" idx="2"/>
          </p:cNvCxnSpPr>
          <p:nvPr/>
        </p:nvCxnSpPr>
        <p:spPr>
          <a:xfrm flipH="1">
            <a:off x="1486883" y="4905959"/>
            <a:ext cx="14" cy="28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1486896" y="5210375"/>
            <a:ext cx="5128589" cy="229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>
            <a:off x="6615485" y="5238202"/>
            <a:ext cx="13" cy="5736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>
            <a:stCxn id="43" idx="0"/>
          </p:cNvCxnSpPr>
          <p:nvPr/>
        </p:nvCxnSpPr>
        <p:spPr>
          <a:xfrm flipH="1" flipV="1">
            <a:off x="1733384" y="5210375"/>
            <a:ext cx="1" cy="5804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>
            <a:stCxn id="44" idx="0"/>
          </p:cNvCxnSpPr>
          <p:nvPr/>
        </p:nvCxnSpPr>
        <p:spPr>
          <a:xfrm flipV="1">
            <a:off x="4146601" y="5210375"/>
            <a:ext cx="0" cy="5932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09651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2976" y="609600"/>
            <a:ext cx="8900291" cy="1282810"/>
          </a:xfrm>
        </p:spPr>
        <p:txBody>
          <a:bodyPr>
            <a:normAutofit fontScale="90000"/>
          </a:bodyPr>
          <a:lstStyle/>
          <a:p>
            <a:r>
              <a:rPr lang="en-IN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CHARACTERISTICS</a:t>
            </a:r>
            <a:r>
              <a:rPr lang="en-IN" dirty="0" smtClean="0"/>
              <a:t> </a:t>
            </a:r>
            <a:r>
              <a:rPr lang="en-I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n-IN" dirty="0" smtClean="0"/>
              <a:t> </a:t>
            </a:r>
            <a:r>
              <a:rPr lang="en-I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ACHIEVEMENT</a:t>
            </a:r>
            <a:r>
              <a:rPr lang="en-IN" dirty="0"/>
              <a:t/>
            </a:r>
            <a:br>
              <a:rPr lang="en-IN" dirty="0"/>
            </a:br>
            <a:r>
              <a:rPr lang="en-I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TESTS</a:t>
            </a:r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RELIABILITY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The degree of accuracy with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which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exam, test measures, what it seeks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measure a given variable. </a:t>
            </a:r>
          </a:p>
          <a:p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test good reliability means that the test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taker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will obtain the same test score over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repeated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testing as long as no other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extraneous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factors have affected the score. </a:t>
            </a:r>
          </a:p>
          <a:p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good instrument will produce consistent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scores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An instrument’s reliability is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estimated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a correlation coefficient of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one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 or another.</a:t>
            </a:r>
          </a:p>
        </p:txBody>
      </p:sp>
    </p:spTree>
    <p:extLst>
      <p:ext uri="{BB962C8B-B14F-4D97-AF65-F5344CB8AC3E}">
        <p14:creationId xmlns:p14="http://schemas.microsoft.com/office/powerpoint/2010/main" val="3376114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</a:t>
            </a:r>
            <a:r>
              <a:rPr lang="en-IN" dirty="0" smtClean="0"/>
              <a:t>.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VALIDITY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Validity is the quality of a test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which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measures what it is supposed to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measure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It is the degree to which evidence,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common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sense, or theory supports any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interpretations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conclusions about a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student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based on his/her test performance. </a:t>
            </a:r>
          </a:p>
          <a:p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test is valid when it produces consistent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scores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 time. Measures what it intends to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measure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Can be objectively scored. It has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representative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norms. </a:t>
            </a:r>
          </a:p>
          <a:p>
            <a:r>
              <a:rPr lang="en-I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OBJECTIVITY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A test is objective when the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scorer’s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personal judgment doesn’t affect the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scoring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05362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</a:t>
            </a:r>
            <a:r>
              <a:rPr lang="en-IN" dirty="0" smtClean="0"/>
              <a:t>.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EQUILIBRIUM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Achievement of the correct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proportion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among questions allotted to each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objectives &amp; teaching content. </a:t>
            </a:r>
          </a:p>
          <a:p>
            <a:r>
              <a:rPr lang="en-I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SPECIFICITY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The items in a test should be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specific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the objectives. Precise &amp; clear.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Items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should be precise, clear so that the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students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answer well and score marks.</a:t>
            </a:r>
          </a:p>
        </p:txBody>
      </p:sp>
    </p:spTree>
    <p:extLst>
      <p:ext uri="{BB962C8B-B14F-4D97-AF65-F5344CB8AC3E}">
        <p14:creationId xmlns:p14="http://schemas.microsoft.com/office/powerpoint/2010/main" val="1075546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</a:t>
            </a:r>
            <a:r>
              <a:rPr lang="en-IN" dirty="0" smtClean="0"/>
              <a:t>.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TIME GENERALLY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the time given to students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always in short supply however the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students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too do not accept very long tests.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Therefore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test should neither be very long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nor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very short. </a:t>
            </a:r>
          </a:p>
          <a:p>
            <a:r>
              <a:rPr lang="en-I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ACCEPTABILITY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A good test should be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acceptable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student to whom its being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given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without regard to any specific situation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that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the question given in the test should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neither very difficult nor very easy.</a:t>
            </a:r>
          </a:p>
        </p:txBody>
      </p:sp>
    </p:spTree>
    <p:extLst>
      <p:ext uri="{BB962C8B-B14F-4D97-AF65-F5344CB8AC3E}">
        <p14:creationId xmlns:p14="http://schemas.microsoft.com/office/powerpoint/2010/main" val="2415088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</a:t>
            </a:r>
            <a:r>
              <a:rPr lang="en-IN" dirty="0" smtClean="0"/>
              <a:t>.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EASE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ADMINISTRATION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A test is good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only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the conditions of answering are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simple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(scientific and logical). Its instruction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should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 simple and clear. </a:t>
            </a:r>
          </a:p>
          <a:p>
            <a:r>
              <a:rPr lang="en-I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COST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good test should be in expensive,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only from the view point of money but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also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the view point of time and effort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taken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construction of a test. </a:t>
            </a:r>
          </a:p>
        </p:txBody>
      </p:sp>
    </p:spTree>
    <p:extLst>
      <p:ext uri="{BB962C8B-B14F-4D97-AF65-F5344CB8AC3E}">
        <p14:creationId xmlns:p14="http://schemas.microsoft.com/office/powerpoint/2010/main" val="3534996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2367</TotalTime>
  <Words>2127</Words>
  <Application>Microsoft Office PowerPoint</Application>
  <PresentationFormat>Custom</PresentationFormat>
  <Paragraphs>349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Facet</vt:lpstr>
      <vt:lpstr>ACHIEVEMENT TEST</vt:lpstr>
      <vt:lpstr>ACHIEVEMENT TEST </vt:lpstr>
      <vt:lpstr>DEFINITION</vt:lpstr>
      <vt:lpstr>          CLASSIFACTION OF TEST</vt:lpstr>
      <vt:lpstr>CHARACTERISTICS OF ACHIEVEMENT TESTS</vt:lpstr>
      <vt:lpstr>CONT.</vt:lpstr>
      <vt:lpstr>CONT.</vt:lpstr>
      <vt:lpstr>CONT.</vt:lpstr>
      <vt:lpstr>CONT.</vt:lpstr>
      <vt:lpstr>OBJECTIVES</vt:lpstr>
      <vt:lpstr>FUNCTIONS OF TEST</vt:lpstr>
      <vt:lpstr>STEPS INVOLVED IN THE CONSTRUCTION OF ACHIEVEMENT TEST </vt:lpstr>
      <vt:lpstr>CONT.</vt:lpstr>
      <vt:lpstr>                                BLUE PRINT   Subject: BIOLOGY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ACHIEVEMENT TEST</dc:title>
  <dc:creator>Ashutosh Shukla</dc:creator>
  <cp:lastModifiedBy>HP</cp:lastModifiedBy>
  <cp:revision>68</cp:revision>
  <dcterms:created xsi:type="dcterms:W3CDTF">2020-04-04T08:08:09Z</dcterms:created>
  <dcterms:modified xsi:type="dcterms:W3CDTF">2020-04-15T05:55:49Z</dcterms:modified>
</cp:coreProperties>
</file>