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8" r:id="rId5"/>
    <p:sldId id="259" r:id="rId6"/>
    <p:sldId id="269" r:id="rId7"/>
    <p:sldId id="270" r:id="rId8"/>
    <p:sldId id="266" r:id="rId9"/>
    <p:sldId id="267" r:id="rId10"/>
    <p:sldId id="272" r:id="rId11"/>
    <p:sldId id="303" r:id="rId12"/>
    <p:sldId id="264" r:id="rId13"/>
    <p:sldId id="304" r:id="rId14"/>
    <p:sldId id="265" r:id="rId15"/>
    <p:sldId id="282" r:id="rId16"/>
    <p:sldId id="283" r:id="rId17"/>
    <p:sldId id="286" r:id="rId18"/>
    <p:sldId id="287" r:id="rId19"/>
    <p:sldId id="285" r:id="rId20"/>
    <p:sldId id="284" r:id="rId21"/>
    <p:sldId id="288" r:id="rId22"/>
    <p:sldId id="289" r:id="rId23"/>
    <p:sldId id="273" r:id="rId24"/>
    <p:sldId id="290" r:id="rId25"/>
    <p:sldId id="293" r:id="rId26"/>
    <p:sldId id="294" r:id="rId27"/>
    <p:sldId id="260" r:id="rId28"/>
    <p:sldId id="295" r:id="rId29"/>
    <p:sldId id="261" r:id="rId30"/>
    <p:sldId id="296" r:id="rId31"/>
    <p:sldId id="262" r:id="rId32"/>
    <p:sldId id="263" r:id="rId33"/>
    <p:sldId id="298" r:id="rId34"/>
    <p:sldId id="299" r:id="rId35"/>
    <p:sldId id="292" r:id="rId36"/>
    <p:sldId id="300" r:id="rId37"/>
    <p:sldId id="301" r:id="rId38"/>
    <p:sldId id="274" r:id="rId39"/>
    <p:sldId id="280" r:id="rId40"/>
    <p:sldId id="302" r:id="rId41"/>
    <p:sldId id="275" r:id="rId42"/>
    <p:sldId id="277" r:id="rId43"/>
    <p:sldId id="276" r:id="rId44"/>
    <p:sldId id="279" r:id="rId45"/>
    <p:sldId id="278" r:id="rId46"/>
    <p:sldId id="305" r:id="rId47"/>
    <p:sldId id="281"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19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753999-EBF9-47A6-A765-D83909EFF5B9}"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753999-EBF9-47A6-A765-D83909EFF5B9}"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753999-EBF9-47A6-A765-D83909EFF5B9}"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753999-EBF9-47A6-A765-D83909EFF5B9}"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753999-EBF9-47A6-A765-D83909EFF5B9}"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753999-EBF9-47A6-A765-D83909EFF5B9}" type="datetimeFigureOut">
              <a:rPr lang="en-US" smtClean="0"/>
              <a:pPr/>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753999-EBF9-47A6-A765-D83909EFF5B9}" type="datetimeFigureOut">
              <a:rPr lang="en-US" smtClean="0"/>
              <a:pPr/>
              <a:t>4/14/2020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753999-EBF9-47A6-A765-D83909EFF5B9}" type="datetimeFigureOut">
              <a:rPr lang="en-US" smtClean="0"/>
              <a:pPr/>
              <a:t>4/14/2020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753999-EBF9-47A6-A765-D83909EFF5B9}" type="datetimeFigureOut">
              <a:rPr lang="en-US" smtClean="0"/>
              <a:pPr/>
              <a:t>4/14/2020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753999-EBF9-47A6-A765-D83909EFF5B9}" type="datetimeFigureOut">
              <a:rPr lang="en-US" smtClean="0"/>
              <a:pPr/>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753999-EBF9-47A6-A765-D83909EFF5B9}" type="datetimeFigureOut">
              <a:rPr lang="en-US" smtClean="0"/>
              <a:pPr/>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FCF799-01CE-4FBA-8915-EE2FD055A66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753999-EBF9-47A6-A765-D83909EFF5B9}" type="datetimeFigureOut">
              <a:rPr lang="en-US" smtClean="0"/>
              <a:pPr/>
              <a:t>4/14/2020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CF799-01CE-4FBA-8915-EE2FD055A66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wikihow.com/Discover-Your-Talent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wikihow.com/Take-Care-of-Yourself" TargetMode="External"/><Relationship Id="rId2" Type="http://schemas.openxmlformats.org/officeDocument/2006/relationships/hyperlink" Target="https://www.wikihow.com/Be-Thankful" TargetMode="External"/><Relationship Id="rId1" Type="http://schemas.openxmlformats.org/officeDocument/2006/relationships/slideLayout" Target="../slideLayouts/slideLayout2.xml"/><Relationship Id="rId5" Type="http://schemas.openxmlformats.org/officeDocument/2006/relationships/hyperlink" Target="https://www.wikihow.com/Improve-Your-Appearance" TargetMode="External"/><Relationship Id="rId4" Type="http://schemas.openxmlformats.org/officeDocument/2006/relationships/hyperlink" Target="https://www.wikihow.com/Exercise"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wikihow.com/Build-Self-Confidence"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85794"/>
            <a:ext cx="7772400" cy="3000395"/>
          </a:xfrm>
        </p:spPr>
        <p:txBody>
          <a:bodyPr>
            <a:noAutofit/>
          </a:bodyPr>
          <a:lstStyle/>
          <a:p>
            <a:r>
              <a:rPr lang="en-US" b="1" dirty="0" smtClean="0"/>
              <a:t>Self-awareness:</a:t>
            </a:r>
            <a:r>
              <a:rPr lang="en-US" b="1" dirty="0" smtClean="0"/>
              <a:t/>
            </a:r>
            <a:br>
              <a:rPr lang="en-US" b="1" dirty="0" smtClean="0"/>
            </a:br>
            <a:r>
              <a:rPr lang="en-US" b="1" dirty="0" smtClean="0"/>
              <a:t>Recognition </a:t>
            </a:r>
            <a:r>
              <a:rPr lang="en-US" b="1" dirty="0" smtClean="0"/>
              <a:t>of self-character, self-confidence, self-worth, self-esteem, self-development and self-assessment</a:t>
            </a:r>
            <a:endParaRPr lang="en-US" b="1" dirty="0"/>
          </a:p>
        </p:txBody>
      </p:sp>
      <p:sp>
        <p:nvSpPr>
          <p:cNvPr id="3" name="Subtitle 2"/>
          <p:cNvSpPr>
            <a:spLocks noGrp="1"/>
          </p:cNvSpPr>
          <p:nvPr>
            <p:ph type="subTitle" idx="1"/>
          </p:nvPr>
        </p:nvSpPr>
        <p:spPr/>
        <p:txBody>
          <a:bodyPr/>
          <a:lstStyle/>
          <a:p>
            <a:r>
              <a:rPr lang="en-US" dirty="0" smtClean="0"/>
              <a:t>By</a:t>
            </a:r>
          </a:p>
          <a:p>
            <a:r>
              <a:rPr lang="en-US" dirty="0" smtClean="0"/>
              <a:t>Dr Monawwar Jahan</a:t>
            </a:r>
          </a:p>
          <a:p>
            <a:r>
              <a:rPr lang="en-US" dirty="0" err="1" smtClean="0"/>
              <a:t>Principal,WTC,P.U</a:t>
            </a:r>
            <a:r>
              <a:rPr lang="en-US" dirty="0" smtClean="0"/>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Recognition of self-character</a:t>
            </a:r>
            <a:endParaRPr lang="en-US" dirty="0"/>
          </a:p>
        </p:txBody>
      </p:sp>
      <p:sp>
        <p:nvSpPr>
          <p:cNvPr id="3" name="Content Placeholder 2"/>
          <p:cNvSpPr>
            <a:spLocks noGrp="1"/>
          </p:cNvSpPr>
          <p:nvPr>
            <p:ph idx="1"/>
          </p:nvPr>
        </p:nvSpPr>
        <p:spPr/>
        <p:txBody>
          <a:bodyPr>
            <a:normAutofit lnSpcReduction="10000"/>
          </a:bodyPr>
          <a:lstStyle/>
          <a:p>
            <a:r>
              <a:rPr lang="en-US" dirty="0" smtClean="0"/>
              <a:t>Self-recognition is knowing about your own self - </a:t>
            </a:r>
          </a:p>
          <a:p>
            <a:r>
              <a:rPr lang="en-US" dirty="0" smtClean="0"/>
              <a:t>Y</a:t>
            </a:r>
            <a:r>
              <a:rPr lang="en-US" dirty="0" smtClean="0"/>
              <a:t>our </a:t>
            </a:r>
            <a:r>
              <a:rPr lang="en-US" dirty="0" smtClean="0"/>
              <a:t>strengths and improvement areas, your likes and dislikes, etc. </a:t>
            </a:r>
            <a:r>
              <a:rPr lang="en-US" dirty="0" smtClean="0"/>
              <a:t> </a:t>
            </a:r>
            <a:endParaRPr lang="en-US" dirty="0" smtClean="0"/>
          </a:p>
          <a:p>
            <a:r>
              <a:rPr lang="en-US" dirty="0" smtClean="0"/>
              <a:t>Till you do not recognize your true identity you cannot explore yourself or rather get into self-awareness.</a:t>
            </a:r>
            <a:r>
              <a:rPr lang="en-US" b="1" dirty="0" smtClean="0"/>
              <a:t> </a:t>
            </a:r>
          </a:p>
          <a:p>
            <a:r>
              <a:rPr lang="en-US" dirty="0" smtClean="0"/>
              <a:t>Self-recognition gives the state of self-realization the sense of exquisite intimacy</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Self-Confidence</a:t>
            </a:r>
          </a:p>
        </p:txBody>
      </p:sp>
      <p:sp>
        <p:nvSpPr>
          <p:cNvPr id="3" name="Content Placeholder 2"/>
          <p:cNvSpPr>
            <a:spLocks noGrp="1"/>
          </p:cNvSpPr>
          <p:nvPr>
            <p:ph idx="1"/>
          </p:nvPr>
        </p:nvSpPr>
        <p:spPr/>
        <p:txBody>
          <a:bodyPr>
            <a:normAutofit fontScale="85000" lnSpcReduction="10000"/>
          </a:bodyPr>
          <a:lstStyle/>
          <a:p>
            <a:r>
              <a:rPr lang="en-US" dirty="0" smtClean="0"/>
              <a:t>Believing </a:t>
            </a:r>
            <a:r>
              <a:rPr lang="en-US" dirty="0"/>
              <a:t>in oneself  </a:t>
            </a:r>
            <a:endParaRPr lang="en-US" dirty="0" smtClean="0"/>
          </a:p>
          <a:p>
            <a:r>
              <a:rPr lang="en-US" b="1" dirty="0" smtClean="0"/>
              <a:t>Self</a:t>
            </a:r>
            <a:r>
              <a:rPr lang="en-US" dirty="0" smtClean="0"/>
              <a:t>-</a:t>
            </a:r>
            <a:r>
              <a:rPr lang="en-US" b="1" dirty="0" smtClean="0"/>
              <a:t>confidence</a:t>
            </a:r>
            <a:r>
              <a:rPr lang="en-US" dirty="0" smtClean="0"/>
              <a:t> is an attitude about your skills and abilities. It means you accept and trust yourself and have a sense of control in your life. You know your strengths and weakness well, and have a positive view of yourself. You set realistic expectations and goals, communicate assertively, and can handle criticism.</a:t>
            </a:r>
            <a:r>
              <a:rPr lang="en-US" dirty="0"/>
              <a:t> </a:t>
            </a:r>
            <a:endParaRPr lang="en-US" dirty="0" smtClean="0"/>
          </a:p>
          <a:p>
            <a:r>
              <a:rPr lang="en-US" dirty="0"/>
              <a:t>S</a:t>
            </a:r>
            <a:r>
              <a:rPr lang="en-US" dirty="0" smtClean="0"/>
              <a:t>elf-confidence </a:t>
            </a:r>
            <a:r>
              <a:rPr lang="en-US" dirty="0"/>
              <a:t>as an individual’s trust in his or her own abilities, capacities, and judgments, or belief that he or she can </a:t>
            </a:r>
            <a:r>
              <a:rPr lang="en-US" dirty="0" smtClean="0"/>
              <a:t>successfully face day to day challenges and demands.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Self-Confidence</a:t>
            </a:r>
            <a:endParaRPr lang="en-US" dirty="0"/>
          </a:p>
        </p:txBody>
      </p:sp>
      <p:sp>
        <p:nvSpPr>
          <p:cNvPr id="3" name="Content Placeholder 2"/>
          <p:cNvSpPr>
            <a:spLocks noGrp="1"/>
          </p:cNvSpPr>
          <p:nvPr>
            <p:ph idx="1"/>
          </p:nvPr>
        </p:nvSpPr>
        <p:spPr/>
        <p:txBody>
          <a:bodyPr/>
          <a:lstStyle/>
          <a:p>
            <a:r>
              <a:rPr lang="en-US" b="1" dirty="0" smtClean="0"/>
              <a:t>Self</a:t>
            </a:r>
            <a:r>
              <a:rPr lang="en-US" dirty="0" smtClean="0"/>
              <a:t>-</a:t>
            </a:r>
            <a:r>
              <a:rPr lang="en-US" b="1" dirty="0" smtClean="0"/>
              <a:t>confidence</a:t>
            </a:r>
            <a:r>
              <a:rPr lang="en-US" dirty="0" smtClean="0"/>
              <a:t> is one's ability to judge his own social and personal standing with respect to his environment and be able to derive satisfaction out of it</a:t>
            </a:r>
            <a:r>
              <a:rPr lang="en-US" dirty="0" smtClean="0"/>
              <a:t>.</a:t>
            </a:r>
          </a:p>
          <a:p>
            <a:r>
              <a:rPr lang="en-US" dirty="0" smtClean="0"/>
              <a:t> </a:t>
            </a:r>
            <a:r>
              <a:rPr lang="en-US" b="1" dirty="0" smtClean="0"/>
              <a:t>Self</a:t>
            </a:r>
            <a:r>
              <a:rPr lang="en-US" dirty="0" smtClean="0"/>
              <a:t>-</a:t>
            </a:r>
            <a:r>
              <a:rPr lang="en-US" b="1" dirty="0" smtClean="0"/>
              <a:t>confidence</a:t>
            </a:r>
            <a:r>
              <a:rPr lang="en-US" dirty="0" smtClean="0"/>
              <a:t> is influenced by factors like upbringing, work environment, and levels of dedication towards pursuing a cause.</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Self-Confidence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Self-confidence </a:t>
            </a:r>
            <a:r>
              <a:rPr lang="en-US" dirty="0"/>
              <a:t>as an individual’s expectations of performance and self-evaluations of abilities and prior performance (</a:t>
            </a:r>
            <a:r>
              <a:rPr lang="en-US" dirty="0" err="1"/>
              <a:t>Lenney</a:t>
            </a:r>
            <a:r>
              <a:rPr lang="en-US" dirty="0"/>
              <a:t>, 1977). </a:t>
            </a:r>
            <a:endParaRPr lang="en-US" dirty="0" smtClean="0"/>
          </a:p>
          <a:p>
            <a:r>
              <a:rPr lang="en-US" dirty="0" smtClean="0"/>
              <a:t>Many </a:t>
            </a:r>
            <a:r>
              <a:rPr lang="en-US" dirty="0"/>
              <a:t>psychologists tend to refer to self-efficacy when </a:t>
            </a:r>
            <a:r>
              <a:rPr lang="en-US" dirty="0" smtClean="0"/>
              <a:t>considering an individual’s beliefs about </a:t>
            </a:r>
            <a:r>
              <a:rPr lang="en-US" dirty="0"/>
              <a:t>their abilities concerning a specific task or set of tasks, while self-confidence is more often referred to as a broader and more stable trait concerning an individual’s perceptions of overall capability.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to develop self-confidence?</a:t>
            </a:r>
            <a:endParaRPr lang="en-US" b="1" dirty="0"/>
          </a:p>
        </p:txBody>
      </p:sp>
      <p:sp>
        <p:nvSpPr>
          <p:cNvPr id="3" name="Content Placeholder 2"/>
          <p:cNvSpPr>
            <a:spLocks noGrp="1"/>
          </p:cNvSpPr>
          <p:nvPr>
            <p:ph idx="1"/>
          </p:nvPr>
        </p:nvSpPr>
        <p:spPr/>
        <p:txBody>
          <a:bodyPr/>
          <a:lstStyle/>
          <a:p>
            <a:r>
              <a:rPr lang="en-US" dirty="0" smtClean="0"/>
              <a:t>Building self-confidence requires you to cultivate a positive attitude about yourself and your social interactions, while also learning to deal with any negative emotions that arise and practicing greater self-care. You should learn to set goals and take risks, as well, since meeting challenges can further improve your self-confidence.</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Tips to develop self-confidence</a:t>
            </a:r>
            <a:endParaRPr lang="en-US" dirty="0"/>
          </a:p>
        </p:txBody>
      </p:sp>
      <p:sp>
        <p:nvSpPr>
          <p:cNvPr id="3" name="Content Placeholder 2"/>
          <p:cNvSpPr>
            <a:spLocks noGrp="1"/>
          </p:cNvSpPr>
          <p:nvPr>
            <p:ph idx="1"/>
          </p:nvPr>
        </p:nvSpPr>
        <p:spPr/>
        <p:txBody>
          <a:bodyPr>
            <a:normAutofit/>
          </a:bodyPr>
          <a:lstStyle/>
          <a:p>
            <a:r>
              <a:rPr lang="en-US" b="1" dirty="0" smtClean="0"/>
              <a:t>Cultivate </a:t>
            </a:r>
            <a:r>
              <a:rPr lang="en-US" b="1" dirty="0" smtClean="0"/>
              <a:t>a </a:t>
            </a:r>
            <a:r>
              <a:rPr lang="en-US" b="1" dirty="0" smtClean="0"/>
              <a:t>good </a:t>
            </a:r>
            <a:r>
              <a:rPr lang="en-US" b="1" dirty="0" smtClean="0"/>
              <a:t>a</a:t>
            </a:r>
            <a:r>
              <a:rPr lang="en-US" b="1" dirty="0" smtClean="0"/>
              <a:t>ttitude</a:t>
            </a:r>
            <a:endParaRPr lang="en-US" b="1" dirty="0" smtClean="0"/>
          </a:p>
          <a:p>
            <a:r>
              <a:rPr lang="en-US" b="1" dirty="0" smtClean="0"/>
              <a:t>Identify your negative </a:t>
            </a:r>
            <a:r>
              <a:rPr lang="en-US" b="1" dirty="0" smtClean="0"/>
              <a:t>thoughts,</a:t>
            </a:r>
            <a:r>
              <a:rPr lang="en-US" b="1" dirty="0" smtClean="0"/>
              <a:t> </a:t>
            </a:r>
            <a:r>
              <a:rPr lang="en-US" b="1" dirty="0" smtClean="0"/>
              <a:t>turn </a:t>
            </a:r>
            <a:r>
              <a:rPr lang="en-US" b="1" dirty="0" smtClean="0"/>
              <a:t>your negative thoughts to positive </a:t>
            </a:r>
            <a:r>
              <a:rPr lang="en-US" b="1" dirty="0" smtClean="0"/>
              <a:t>thoughts.</a:t>
            </a:r>
            <a:endParaRPr lang="en-US" b="1" dirty="0" smtClean="0"/>
          </a:p>
          <a:p>
            <a:r>
              <a:rPr lang="en-US" b="1" dirty="0" smtClean="0"/>
              <a:t>Maintain a positive support network.</a:t>
            </a:r>
            <a:r>
              <a:rPr lang="en-US" b="1" u="sng" dirty="0" smtClean="0">
                <a:hlinkClick r:id="rId2" tooltip="Discover Your Talents"/>
              </a:rPr>
              <a:t> </a:t>
            </a:r>
            <a:br>
              <a:rPr lang="en-US" b="1" u="sng" dirty="0" smtClean="0">
                <a:hlinkClick r:id="rId2" tooltip="Discover Your Talents"/>
              </a:rPr>
            </a:br>
            <a:r>
              <a:rPr lang="en-US" b="1" dirty="0" smtClean="0"/>
              <a:t>Identify your talents. </a:t>
            </a:r>
            <a:r>
              <a:rPr lang="en-US" b="1" dirty="0" smtClean="0"/>
              <a:t/>
            </a:r>
            <a:br>
              <a:rPr lang="en-US" b="1" dirty="0" smtClean="0"/>
            </a:br>
            <a:r>
              <a:rPr lang="en-US" b="1" dirty="0" smtClean="0"/>
              <a:t>Take pride in yourself.</a:t>
            </a:r>
          </a:p>
          <a:p>
            <a:r>
              <a:rPr lang="en-US" b="1" dirty="0" smtClean="0"/>
              <a:t> </a:t>
            </a:r>
            <a:r>
              <a:rPr lang="en-US" b="1" dirty="0" smtClean="0"/>
              <a:t>Accept compliments gracefully.</a:t>
            </a:r>
            <a:r>
              <a:rPr lang="en-US" dirty="0" smtClean="0"/>
              <a:t> </a:t>
            </a:r>
            <a:endParaRPr lang="en-US" b="1" dirty="0" smtClean="0"/>
          </a:p>
          <a:p>
            <a:r>
              <a:rPr lang="en-US" b="1" dirty="0" smtClean="0"/>
              <a:t>Look in the mirror </a:t>
            </a:r>
            <a:r>
              <a:rPr lang="en-US" b="1" dirty="0" smtClean="0"/>
              <a:t>and smile.</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Tips to develop self-confidence</a:t>
            </a:r>
            <a:endParaRPr lang="en-US" dirty="0"/>
          </a:p>
        </p:txBody>
      </p:sp>
      <p:sp>
        <p:nvSpPr>
          <p:cNvPr id="3" name="Content Placeholder 2"/>
          <p:cNvSpPr>
            <a:spLocks noGrp="1"/>
          </p:cNvSpPr>
          <p:nvPr>
            <p:ph idx="1"/>
          </p:nvPr>
        </p:nvSpPr>
        <p:spPr/>
        <p:txBody>
          <a:bodyPr>
            <a:normAutofit/>
          </a:bodyPr>
          <a:lstStyle/>
          <a:p>
            <a:r>
              <a:rPr lang="en-US" b="1" dirty="0" smtClean="0"/>
              <a:t>Be comfortable with fear.</a:t>
            </a:r>
          </a:p>
          <a:p>
            <a:r>
              <a:rPr lang="en-US" b="1" dirty="0" smtClean="0"/>
              <a:t> Be patient with yourself. </a:t>
            </a:r>
            <a:br>
              <a:rPr lang="en-US" b="1" dirty="0" smtClean="0"/>
            </a:br>
            <a:r>
              <a:rPr lang="en-US" b="1" dirty="0" smtClean="0"/>
              <a:t>Strive for balance.</a:t>
            </a:r>
          </a:p>
          <a:p>
            <a:r>
              <a:rPr lang="en-US" b="1" dirty="0" smtClean="0"/>
              <a:t> Stop comparing yourself to others.</a:t>
            </a:r>
            <a:r>
              <a:rPr lang="en-US" b="1" u="sng" dirty="0" smtClean="0">
                <a:hlinkClick r:id="rId2" tooltip="Be Thankful"/>
              </a:rPr>
              <a:t> </a:t>
            </a:r>
            <a:br>
              <a:rPr lang="en-US" b="1" u="sng" dirty="0" smtClean="0">
                <a:hlinkClick r:id="rId2" tooltip="Be Thankful"/>
              </a:rPr>
            </a:br>
            <a:r>
              <a:rPr lang="en-US" b="1" dirty="0" smtClean="0"/>
              <a:t>Practice gratitude.</a:t>
            </a:r>
            <a:r>
              <a:rPr lang="en-US" b="1" u="sng" dirty="0" smtClean="0">
                <a:hlinkClick r:id="rId3" tooltip="Take Care of Yourself"/>
              </a:rPr>
              <a:t> </a:t>
            </a:r>
            <a:endParaRPr lang="en-US" b="1" u="sng" dirty="0" smtClean="0">
              <a:hlinkClick r:id="rId3" tooltip="Take Care of Yourself"/>
            </a:endParaRPr>
          </a:p>
          <a:p>
            <a:r>
              <a:rPr lang="en-US" b="1" dirty="0" smtClean="0"/>
              <a:t>Take care of yourself.</a:t>
            </a:r>
            <a:r>
              <a:rPr lang="en-US" b="1" u="sng" dirty="0" smtClean="0">
                <a:hlinkClick r:id="rId4" tooltip="Exercise"/>
              </a:rPr>
              <a:t> </a:t>
            </a:r>
            <a:r>
              <a:rPr lang="en-US" b="1" u="sng" dirty="0" smtClean="0">
                <a:hlinkClick r:id="rId4" tooltip="Exercise"/>
              </a:rPr>
              <a:t/>
            </a:r>
            <a:br>
              <a:rPr lang="en-US" b="1" u="sng" dirty="0" smtClean="0">
                <a:hlinkClick r:id="rId4" tooltip="Exercise"/>
              </a:rPr>
            </a:br>
            <a:r>
              <a:rPr lang="en-US" b="1" dirty="0" smtClean="0"/>
              <a:t>Develop dressing sense</a:t>
            </a:r>
            <a:r>
              <a:rPr lang="en-US" dirty="0" smtClean="0"/>
              <a:t>.</a:t>
            </a:r>
            <a:r>
              <a:rPr lang="en-US" b="1" u="sng" dirty="0" smtClean="0">
                <a:hlinkClick r:id="rId5" tooltip="Improve Your Appearance"/>
              </a:rPr>
              <a:t/>
            </a:r>
            <a:br>
              <a:rPr lang="en-US" b="1" u="sng" dirty="0" smtClean="0">
                <a:hlinkClick r:id="rId5" tooltip="Improve Your Appearance"/>
              </a:rPr>
            </a:br>
            <a:r>
              <a:rPr lang="en-US" b="1" dirty="0" smtClean="0"/>
              <a:t>Put care into your appearance.</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Tips to develop self-confidence</a:t>
            </a:r>
            <a:endParaRPr lang="en-US" dirty="0"/>
          </a:p>
        </p:txBody>
      </p:sp>
      <p:sp>
        <p:nvSpPr>
          <p:cNvPr id="3" name="Content Placeholder 2"/>
          <p:cNvSpPr>
            <a:spLocks noGrp="1"/>
          </p:cNvSpPr>
          <p:nvPr>
            <p:ph idx="1"/>
          </p:nvPr>
        </p:nvSpPr>
        <p:spPr/>
        <p:txBody>
          <a:bodyPr>
            <a:normAutofit fontScale="85000" lnSpcReduction="20000"/>
          </a:bodyPr>
          <a:lstStyle/>
          <a:p>
            <a:r>
              <a:rPr lang="en-US" sz="3800" b="1" dirty="0" smtClean="0"/>
              <a:t>Take </a:t>
            </a:r>
            <a:r>
              <a:rPr lang="en-US" sz="3800" b="1" dirty="0" smtClean="0"/>
              <a:t>time to rest when your body is feeling worn down.</a:t>
            </a:r>
            <a:r>
              <a:rPr lang="en-US" sz="3800" dirty="0" smtClean="0"/>
              <a:t> </a:t>
            </a:r>
          </a:p>
          <a:p>
            <a:r>
              <a:rPr lang="en-US" sz="3800" b="1" dirty="0" smtClean="0"/>
              <a:t>Make getting enough sleep a priority so your body is running at its best.</a:t>
            </a:r>
            <a:r>
              <a:rPr lang="en-US" sz="3800" dirty="0" smtClean="0"/>
              <a:t> </a:t>
            </a:r>
            <a:r>
              <a:rPr lang="en-US" sz="3800" b="1" dirty="0" smtClean="0"/>
              <a:t/>
            </a:r>
            <a:br>
              <a:rPr lang="en-US" sz="3800" b="1" dirty="0" smtClean="0"/>
            </a:br>
            <a:r>
              <a:rPr lang="en-US" sz="3800" b="1" dirty="0" smtClean="0"/>
              <a:t>Avoid unhealthy </a:t>
            </a:r>
            <a:r>
              <a:rPr lang="en-US" sz="3800" b="1" dirty="0" smtClean="0"/>
              <a:t>habits</a:t>
            </a:r>
            <a:endParaRPr lang="en-US" sz="3800" b="1" dirty="0" smtClean="0"/>
          </a:p>
          <a:p>
            <a:r>
              <a:rPr lang="en-US" sz="3800" b="1" dirty="0" smtClean="0"/>
              <a:t>Eat healthy and balanced diet.</a:t>
            </a:r>
          </a:p>
          <a:p>
            <a:r>
              <a:rPr lang="en-US" sz="3800" b="1" dirty="0" smtClean="0"/>
              <a:t> Exercise regularly</a:t>
            </a:r>
            <a:r>
              <a:rPr lang="en-US" sz="3800" dirty="0" smtClean="0"/>
              <a:t> </a:t>
            </a:r>
            <a:endParaRPr lang="en-US" sz="3800" dirty="0" smtClean="0"/>
          </a:p>
          <a:p>
            <a:r>
              <a:rPr lang="en-US" sz="3800" b="1" dirty="0" smtClean="0"/>
              <a:t>Develop study habit</a:t>
            </a:r>
          </a:p>
          <a:p>
            <a:r>
              <a:rPr lang="en-US" sz="3800" dirty="0" smtClean="0"/>
              <a:t> </a:t>
            </a:r>
            <a:r>
              <a:rPr lang="en-US" sz="3800" b="1" dirty="0" smtClean="0"/>
              <a:t>Connect with friends </a:t>
            </a:r>
            <a:r>
              <a:rPr lang="en-US" sz="3800" b="1" dirty="0" smtClean="0"/>
              <a:t>time to time.</a:t>
            </a:r>
            <a:endParaRPr lang="en-US" sz="3800" b="1" dirty="0" smtClean="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Tips to develop self-confidence</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Take time to check in with yourself every day. Incorporate more joy into your life to increase your sense of well-being</a:t>
            </a:r>
          </a:p>
          <a:p>
            <a:r>
              <a:rPr lang="en-US" b="1" dirty="0" smtClean="0"/>
              <a:t>Set boundaries for your time and space so you can take care of yourself..</a:t>
            </a:r>
          </a:p>
          <a:p>
            <a:r>
              <a:rPr lang="en-US" b="1" dirty="0" smtClean="0"/>
              <a:t> Learn to say “no” so you don’t over commit your time. </a:t>
            </a:r>
          </a:p>
          <a:p>
            <a:r>
              <a:rPr lang="en-US" b="1" dirty="0" smtClean="0"/>
              <a:t>Reduce the amount of stress in your life so you can enjoy things more. </a:t>
            </a:r>
          </a:p>
          <a:p>
            <a:r>
              <a:rPr lang="en-US" b="1" dirty="0" smtClean="0"/>
              <a:t>Challenge </a:t>
            </a:r>
            <a:r>
              <a:rPr lang="en-US" b="1" dirty="0" smtClean="0"/>
              <a:t>yourself to learn something new to keep your brain happy.</a:t>
            </a:r>
            <a:r>
              <a:rPr lang="en-US" dirty="0" smtClean="0"/>
              <a:t> </a:t>
            </a:r>
            <a:endParaRPr lang="en-US" b="1"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Self-awareness</a:t>
            </a:r>
            <a:endParaRPr lang="en-US" sz="4800" b="1" dirty="0"/>
          </a:p>
        </p:txBody>
      </p:sp>
      <p:sp>
        <p:nvSpPr>
          <p:cNvPr id="3" name="Content Placeholder 2"/>
          <p:cNvSpPr>
            <a:spLocks noGrp="1"/>
          </p:cNvSpPr>
          <p:nvPr>
            <p:ph idx="1"/>
          </p:nvPr>
        </p:nvSpPr>
        <p:spPr/>
        <p:txBody>
          <a:bodyPr>
            <a:normAutofit fontScale="92500" lnSpcReduction="10000"/>
          </a:bodyPr>
          <a:lstStyle/>
          <a:p>
            <a:r>
              <a:rPr lang="en-US" dirty="0" smtClean="0"/>
              <a:t>The </a:t>
            </a:r>
            <a:r>
              <a:rPr lang="en-US" dirty="0"/>
              <a:t>ability to know your potential, limitations, feelings as well as your position in </a:t>
            </a:r>
            <a:r>
              <a:rPr lang="en-US" dirty="0" smtClean="0"/>
              <a:t>society. </a:t>
            </a:r>
          </a:p>
          <a:p>
            <a:r>
              <a:rPr lang="en-US" dirty="0" smtClean="0"/>
              <a:t>Self awareness is the basis of all life skills. </a:t>
            </a:r>
          </a:p>
          <a:p>
            <a:r>
              <a:rPr lang="en-US" dirty="0" smtClean="0"/>
              <a:t>It helps in the appreciation of and application of all other life skills.</a:t>
            </a:r>
          </a:p>
          <a:p>
            <a:pPr>
              <a:buNone/>
            </a:pPr>
            <a:r>
              <a:rPr lang="en-US" b="1" dirty="0" smtClean="0"/>
              <a:t>   Self-awareness </a:t>
            </a:r>
            <a:r>
              <a:rPr lang="en-US" b="1" dirty="0"/>
              <a:t>includes</a:t>
            </a:r>
          </a:p>
          <a:p>
            <a:r>
              <a:rPr lang="en-US" dirty="0"/>
              <a:t>R</a:t>
            </a:r>
            <a:r>
              <a:rPr lang="en-US" dirty="0" smtClean="0"/>
              <a:t>ecognition </a:t>
            </a:r>
            <a:r>
              <a:rPr lang="en-US" dirty="0"/>
              <a:t>of our personality,</a:t>
            </a:r>
          </a:p>
          <a:p>
            <a:r>
              <a:rPr lang="en-US" dirty="0"/>
              <a:t>O</a:t>
            </a:r>
            <a:r>
              <a:rPr lang="en-US" dirty="0" smtClean="0"/>
              <a:t>ur </a:t>
            </a:r>
            <a:r>
              <a:rPr lang="en-US" dirty="0"/>
              <a:t>strengths and weaknesses,</a:t>
            </a:r>
          </a:p>
          <a:p>
            <a:r>
              <a:rPr lang="en-US" dirty="0"/>
              <a:t>O</a:t>
            </a:r>
            <a:r>
              <a:rPr lang="en-US" dirty="0" smtClean="0"/>
              <a:t>ur </a:t>
            </a:r>
            <a:r>
              <a:rPr lang="en-US" dirty="0"/>
              <a:t>likes and dislikes</a:t>
            </a:r>
            <a:r>
              <a:rPr lang="en-US" dirty="0" smtClean="0"/>
              <a:t>.</a:t>
            </a:r>
            <a:r>
              <a:rPr lang="en-US" dirty="0"/>
              <a:t> </a:t>
            </a:r>
            <a:endParaRPr lang="en-US" dirty="0" smtClean="0"/>
          </a:p>
          <a:p>
            <a:endParaRPr lang="en-US"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Tips to develop self-confidence</a:t>
            </a:r>
            <a:endParaRPr lang="en-US" dirty="0"/>
          </a:p>
        </p:txBody>
      </p:sp>
      <p:sp>
        <p:nvSpPr>
          <p:cNvPr id="3" name="Content Placeholder 2"/>
          <p:cNvSpPr>
            <a:spLocks noGrp="1"/>
          </p:cNvSpPr>
          <p:nvPr>
            <p:ph idx="1"/>
          </p:nvPr>
        </p:nvSpPr>
        <p:spPr/>
        <p:txBody>
          <a:bodyPr>
            <a:normAutofit lnSpcReduction="10000"/>
          </a:bodyPr>
          <a:lstStyle/>
          <a:p>
            <a:r>
              <a:rPr lang="en-US" b="1" dirty="0" smtClean="0"/>
              <a:t>Visualize yourself as you want to be. </a:t>
            </a:r>
          </a:p>
          <a:p>
            <a:r>
              <a:rPr lang="en-US" b="1" dirty="0" smtClean="0"/>
              <a:t>Affirm yourself. </a:t>
            </a:r>
          </a:p>
          <a:p>
            <a:r>
              <a:rPr lang="en-US" b="1" dirty="0" smtClean="0"/>
              <a:t>Do one thing that scares you every day. </a:t>
            </a:r>
          </a:p>
          <a:p>
            <a:r>
              <a:rPr lang="en-US" b="1" dirty="0" smtClean="0"/>
              <a:t>Question your inner critic. </a:t>
            </a:r>
          </a:p>
          <a:p>
            <a:r>
              <a:rPr lang="en-US" b="1" dirty="0" smtClean="0"/>
              <a:t>Take the 100 days of rejection challenge. </a:t>
            </a:r>
          </a:p>
          <a:p>
            <a:r>
              <a:rPr lang="en-US" b="1" dirty="0" smtClean="0"/>
              <a:t>Set yourself up to win. </a:t>
            </a:r>
          </a:p>
          <a:p>
            <a:r>
              <a:rPr lang="en-US" b="1" dirty="0" smtClean="0"/>
              <a:t>Help someone else. </a:t>
            </a:r>
          </a:p>
          <a:p>
            <a:r>
              <a:rPr lang="en-US" b="1" dirty="0" smtClean="0"/>
              <a:t>Care for yourself.</a:t>
            </a:r>
            <a:endParaRPr lang="en-US"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Self-worth</a:t>
            </a:r>
            <a:endParaRPr lang="en-US" dirty="0"/>
          </a:p>
        </p:txBody>
      </p:sp>
      <p:sp>
        <p:nvSpPr>
          <p:cNvPr id="3" name="Content Placeholder 2"/>
          <p:cNvSpPr>
            <a:spLocks noGrp="1"/>
          </p:cNvSpPr>
          <p:nvPr>
            <p:ph idx="1"/>
          </p:nvPr>
        </p:nvSpPr>
        <p:spPr/>
        <p:txBody>
          <a:bodyPr>
            <a:noAutofit/>
          </a:bodyPr>
          <a:lstStyle/>
          <a:p>
            <a:r>
              <a:rPr lang="en-US" sz="2800" b="1" dirty="0" smtClean="0"/>
              <a:t>Self</a:t>
            </a:r>
            <a:r>
              <a:rPr lang="en-US" sz="2800" dirty="0" smtClean="0"/>
              <a:t>-</a:t>
            </a:r>
            <a:r>
              <a:rPr lang="en-US" sz="2800" b="1" dirty="0" smtClean="0"/>
              <a:t>worth</a:t>
            </a:r>
            <a:r>
              <a:rPr lang="en-US" sz="2800" dirty="0" smtClean="0"/>
              <a:t> is an internal state of being that comes from </a:t>
            </a:r>
            <a:r>
              <a:rPr lang="en-US" sz="2800" b="1" dirty="0" smtClean="0"/>
              <a:t>self</a:t>
            </a:r>
            <a:r>
              <a:rPr lang="en-US" sz="2800" dirty="0" smtClean="0"/>
              <a:t>-understanding, </a:t>
            </a:r>
            <a:r>
              <a:rPr lang="en-US" sz="2800" b="1" dirty="0" smtClean="0"/>
              <a:t>self</a:t>
            </a:r>
            <a:r>
              <a:rPr lang="en-US" sz="2800" dirty="0" smtClean="0"/>
              <a:t>-love, and </a:t>
            </a:r>
            <a:r>
              <a:rPr lang="en-US" sz="2800" b="1" dirty="0" smtClean="0"/>
              <a:t>self</a:t>
            </a:r>
            <a:r>
              <a:rPr lang="en-US" sz="2800" dirty="0" smtClean="0"/>
              <a:t>-acceptance. </a:t>
            </a:r>
            <a:endParaRPr lang="en-US" sz="2800" dirty="0" smtClean="0"/>
          </a:p>
          <a:p>
            <a:r>
              <a:rPr lang="en-US" sz="2800" dirty="0" smtClean="0"/>
              <a:t>It's </a:t>
            </a:r>
            <a:r>
              <a:rPr lang="en-US" sz="2800" dirty="0" smtClean="0"/>
              <a:t>a state that is somewhat timeless and unchanging because it's a direct measure of how you </a:t>
            </a:r>
            <a:r>
              <a:rPr lang="en-US" sz="2800" b="1" dirty="0" smtClean="0"/>
              <a:t>value</a:t>
            </a:r>
            <a:r>
              <a:rPr lang="en-US" sz="2800" dirty="0" smtClean="0"/>
              <a:t> and regard yourself in spite of what others may say or do. </a:t>
            </a:r>
          </a:p>
          <a:p>
            <a:r>
              <a:rPr lang="en-US" sz="2800" dirty="0" smtClean="0"/>
              <a:t>Self worth is the opinion you have about </a:t>
            </a:r>
            <a:r>
              <a:rPr lang="en-US" sz="2800" b="1" dirty="0" smtClean="0"/>
              <a:t>yourself</a:t>
            </a:r>
            <a:r>
              <a:rPr lang="en-US" sz="2800" dirty="0" smtClean="0"/>
              <a:t> and the value you place on </a:t>
            </a:r>
            <a:r>
              <a:rPr lang="en-US" sz="2800" b="1" dirty="0" smtClean="0"/>
              <a:t>yourself</a:t>
            </a:r>
            <a:r>
              <a:rPr lang="en-US" sz="2800" dirty="0" smtClean="0"/>
              <a:t>. </a:t>
            </a:r>
          </a:p>
          <a:p>
            <a:r>
              <a:rPr lang="en-US" sz="2800" dirty="0" smtClean="0"/>
              <a:t>An example of self worth is your belief that you are a good person who deserves good things.</a:t>
            </a:r>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Self-worth</a:t>
            </a:r>
            <a:endParaRPr lang="en-US" dirty="0"/>
          </a:p>
        </p:txBody>
      </p:sp>
      <p:sp>
        <p:nvSpPr>
          <p:cNvPr id="3" name="Content Placeholder 2"/>
          <p:cNvSpPr>
            <a:spLocks noGrp="1"/>
          </p:cNvSpPr>
          <p:nvPr>
            <p:ph idx="1"/>
          </p:nvPr>
        </p:nvSpPr>
        <p:spPr/>
        <p:txBody>
          <a:bodyPr/>
          <a:lstStyle/>
          <a:p>
            <a:r>
              <a:rPr lang="en-US" dirty="0" smtClean="0"/>
              <a:t>Self-worth is what enables us to believe that we are capable of doing our best with our talents, of contributing well in society, and that we deserve to lead a fulfilling life. Building it up again is therefore natural, essential, and healthy.</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Self-worth</a:t>
            </a:r>
            <a:endParaRPr lang="en-US" b="1" dirty="0"/>
          </a:p>
        </p:txBody>
      </p:sp>
      <p:sp>
        <p:nvSpPr>
          <p:cNvPr id="3" name="Content Placeholder 2"/>
          <p:cNvSpPr>
            <a:spLocks noGrp="1"/>
          </p:cNvSpPr>
          <p:nvPr>
            <p:ph idx="1"/>
          </p:nvPr>
        </p:nvSpPr>
        <p:spPr/>
        <p:txBody>
          <a:bodyPr>
            <a:normAutofit lnSpcReduction="10000"/>
          </a:bodyPr>
          <a:lstStyle/>
          <a:p>
            <a:r>
              <a:rPr lang="en-US" dirty="0" smtClean="0"/>
              <a:t> “The sense of one's own value or worth as a person.” </a:t>
            </a:r>
          </a:p>
          <a:p>
            <a:r>
              <a:rPr lang="en-US" dirty="0" smtClean="0"/>
              <a:t>However, there are many ways for a person to value themselves.</a:t>
            </a:r>
          </a:p>
          <a:p>
            <a:r>
              <a:rPr lang="en-US" dirty="0" smtClean="0"/>
              <a:t> One's worth as a person, as perceived by oneself.</a:t>
            </a:r>
          </a:p>
          <a:p>
            <a:r>
              <a:rPr lang="en-US" i="1" dirty="0" smtClean="0"/>
              <a:t>Recognizing one's self-worth is a necessary step to respecting the worth of others.</a:t>
            </a:r>
            <a:r>
              <a:rPr lang="en-US" dirty="0" smtClean="0"/>
              <a:t/>
            </a:r>
            <a:br>
              <a:rPr lang="en-US" dirty="0" smtClean="0"/>
            </a:b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b="1" dirty="0" smtClean="0"/>
              <a:t>How to build self-worth?</a:t>
            </a:r>
            <a:endParaRPr lang="en-US" b="1" dirty="0"/>
          </a:p>
        </p:txBody>
      </p:sp>
      <p:sp>
        <p:nvSpPr>
          <p:cNvPr id="3" name="Content Placeholder 2"/>
          <p:cNvSpPr>
            <a:spLocks noGrp="1"/>
          </p:cNvSpPr>
          <p:nvPr>
            <p:ph idx="1"/>
          </p:nvPr>
        </p:nvSpPr>
        <p:spPr/>
        <p:txBody>
          <a:bodyPr>
            <a:normAutofit lnSpcReduction="10000"/>
          </a:bodyPr>
          <a:lstStyle/>
          <a:p>
            <a:r>
              <a:rPr lang="en-US" b="1" dirty="0" smtClean="0"/>
              <a:t>Understand the power of your attitude toward yourself.</a:t>
            </a:r>
          </a:p>
          <a:p>
            <a:r>
              <a:rPr lang="en-US" b="1" dirty="0" smtClean="0"/>
              <a:t> Learn to overcome a fear of self-love</a:t>
            </a:r>
            <a:br>
              <a:rPr lang="en-US" b="1" dirty="0" smtClean="0"/>
            </a:br>
            <a:r>
              <a:rPr lang="en-US" b="1" dirty="0" smtClean="0"/>
              <a:t>Analyze yourself. </a:t>
            </a:r>
          </a:p>
          <a:p>
            <a:r>
              <a:rPr lang="en-US" b="1" dirty="0" smtClean="0"/>
              <a:t>Stop making your self-worth conditional on other people. </a:t>
            </a:r>
          </a:p>
          <a:p>
            <a:r>
              <a:rPr lang="en-US" b="1" dirty="0" smtClean="0"/>
              <a:t>Tell yourself that you matter. </a:t>
            </a:r>
            <a:br>
              <a:rPr lang="en-US" b="1" dirty="0" smtClean="0"/>
            </a:br>
            <a:r>
              <a:rPr lang="en-US" b="1" dirty="0" smtClean="0"/>
              <a:t>Prove to yourself that you matter.</a:t>
            </a:r>
            <a:r>
              <a:rPr lang="en-US" b="1" u="sng" dirty="0" smtClean="0">
                <a:hlinkClick r:id="rId2" tooltip="Build Self Confidence"/>
              </a:rPr>
              <a:t> </a:t>
            </a:r>
            <a:br>
              <a:rPr lang="en-US" b="1" u="sng" dirty="0" smtClean="0">
                <a:hlinkClick r:id="rId2" tooltip="Build Self Confidence"/>
              </a:rPr>
            </a:br>
            <a:r>
              <a:rPr lang="en-US" b="1" dirty="0" smtClean="0"/>
              <a:t>Build your self-confidence.</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Self-esteem</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“Believe in yourself.”</a:t>
            </a:r>
          </a:p>
          <a:p>
            <a:r>
              <a:rPr lang="en-US" dirty="0" smtClean="0"/>
              <a:t>  </a:t>
            </a:r>
            <a:r>
              <a:rPr lang="en-US" dirty="0" smtClean="0"/>
              <a:t>Believing </a:t>
            </a:r>
            <a:r>
              <a:rPr lang="en-US" dirty="0" smtClean="0"/>
              <a:t>in yourself and accepting </a:t>
            </a:r>
            <a:r>
              <a:rPr lang="en-US" dirty="0" smtClean="0"/>
              <a:t> yourself </a:t>
            </a:r>
            <a:r>
              <a:rPr lang="en-US" dirty="0" smtClean="0"/>
              <a:t>for who you are is an important factor in success, relationships, and happiness and that self-esteem plays an important role in living a </a:t>
            </a:r>
            <a:r>
              <a:rPr lang="en-US" dirty="0" smtClean="0"/>
              <a:t>flourishing life</a:t>
            </a:r>
            <a:endParaRPr lang="en-US" dirty="0" smtClean="0"/>
          </a:p>
          <a:p>
            <a:r>
              <a:rPr lang="en-US" dirty="0" smtClean="0"/>
              <a:t>It provides us with belief in our abilities and the motivation to carry them out, ultimately reaching fulfillment as we navigate life with a positive outlook.</a:t>
            </a:r>
            <a:r>
              <a:rPr lang="en-US" i="1" dirty="0" smtClean="0"/>
              <a:t> </a:t>
            </a:r>
            <a:r>
              <a:rPr lang="en-US" dirty="0" smtClean="0"/>
              <a:t/>
            </a:r>
            <a:br>
              <a:rPr lang="en-US" dirty="0" smtClean="0"/>
            </a:b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a:t>
            </a:r>
            <a:r>
              <a:rPr lang="en-US" dirty="0" smtClean="0"/>
              <a:t>-</a:t>
            </a:r>
            <a:r>
              <a:rPr lang="en-US" b="1" dirty="0" smtClean="0"/>
              <a:t>esteem</a:t>
            </a:r>
            <a:endParaRPr lang="en-US" dirty="0"/>
          </a:p>
        </p:txBody>
      </p:sp>
      <p:sp>
        <p:nvSpPr>
          <p:cNvPr id="3" name="Content Placeholder 2"/>
          <p:cNvSpPr>
            <a:spLocks noGrp="1"/>
          </p:cNvSpPr>
          <p:nvPr>
            <p:ph idx="1"/>
          </p:nvPr>
        </p:nvSpPr>
        <p:spPr/>
        <p:txBody>
          <a:bodyPr/>
          <a:lstStyle/>
          <a:p>
            <a:r>
              <a:rPr lang="en-US" dirty="0" smtClean="0"/>
              <a:t>T</a:t>
            </a:r>
            <a:r>
              <a:rPr lang="en-US" dirty="0" smtClean="0"/>
              <a:t>he </a:t>
            </a:r>
            <a:r>
              <a:rPr lang="en-US" dirty="0" smtClean="0"/>
              <a:t>term </a:t>
            </a:r>
            <a:r>
              <a:rPr lang="en-US" b="1" dirty="0" smtClean="0"/>
              <a:t>self</a:t>
            </a:r>
            <a:r>
              <a:rPr lang="en-US" dirty="0" smtClean="0"/>
              <a:t>-</a:t>
            </a:r>
            <a:r>
              <a:rPr lang="en-US" b="1" dirty="0" smtClean="0"/>
              <a:t>esteem</a:t>
            </a:r>
            <a:r>
              <a:rPr lang="en-US" dirty="0" smtClean="0"/>
              <a:t> is used to describe a person's overall sense of </a:t>
            </a:r>
            <a:r>
              <a:rPr lang="en-US" b="1" dirty="0" smtClean="0"/>
              <a:t>self</a:t>
            </a:r>
            <a:r>
              <a:rPr lang="en-US" dirty="0" smtClean="0"/>
              <a:t>-worth or personal value</a:t>
            </a:r>
            <a:r>
              <a:rPr lang="en-US" dirty="0" smtClean="0"/>
              <a:t>.</a:t>
            </a:r>
          </a:p>
          <a:p>
            <a:r>
              <a:rPr lang="en-US" dirty="0" smtClean="0"/>
              <a:t> </a:t>
            </a:r>
            <a:r>
              <a:rPr lang="en-US" dirty="0" smtClean="0"/>
              <a:t>In other words, how much you appreciate and like yourself. </a:t>
            </a:r>
          </a:p>
          <a:p>
            <a:r>
              <a:rPr lang="en-US" b="1" dirty="0" smtClean="0"/>
              <a:t>Self</a:t>
            </a:r>
            <a:r>
              <a:rPr lang="en-US" dirty="0" smtClean="0"/>
              <a:t>-</a:t>
            </a:r>
            <a:r>
              <a:rPr lang="en-US" b="1" dirty="0" smtClean="0"/>
              <a:t>esteem</a:t>
            </a:r>
            <a:r>
              <a:rPr lang="en-US" dirty="0" smtClean="0"/>
              <a:t> is often seen as a personality trait, which means that it tends to be stable and enduring.</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Self-esteem</a:t>
            </a:r>
            <a:endParaRPr lang="en-US" dirty="0"/>
          </a:p>
        </p:txBody>
      </p:sp>
      <p:sp>
        <p:nvSpPr>
          <p:cNvPr id="3" name="Content Placeholder 2"/>
          <p:cNvSpPr>
            <a:spLocks noGrp="1"/>
          </p:cNvSpPr>
          <p:nvPr>
            <p:ph idx="1"/>
          </p:nvPr>
        </p:nvSpPr>
        <p:spPr/>
        <p:txBody>
          <a:bodyPr>
            <a:normAutofit/>
          </a:bodyPr>
          <a:lstStyle/>
          <a:p>
            <a:r>
              <a:rPr lang="en-US" dirty="0"/>
              <a:t>This is the pride opinion and values one puts on </a:t>
            </a:r>
            <a:r>
              <a:rPr lang="en-US" dirty="0" smtClean="0"/>
              <a:t>him/her self</a:t>
            </a:r>
            <a:r>
              <a:rPr lang="en-US" dirty="0"/>
              <a:t>. </a:t>
            </a:r>
            <a:endParaRPr lang="en-US" dirty="0" smtClean="0"/>
          </a:p>
          <a:p>
            <a:r>
              <a:rPr lang="en-US" dirty="0" smtClean="0"/>
              <a:t>It </a:t>
            </a:r>
            <a:r>
              <a:rPr lang="en-US" dirty="0"/>
              <a:t>is influenced by physical appearance, performance of various tasks, parents, religion, leaders, peers and siblings</a:t>
            </a:r>
            <a:r>
              <a:rPr lang="en-US" dirty="0" smtClean="0"/>
              <a:t>. </a:t>
            </a:r>
            <a:endParaRPr lang="en-US" dirty="0" smtClean="0"/>
          </a:p>
          <a:p>
            <a:r>
              <a:rPr lang="en-US" dirty="0" smtClean="0"/>
              <a:t>Improving </a:t>
            </a:r>
            <a:r>
              <a:rPr lang="en-US" dirty="0" smtClean="0"/>
              <a:t>your self-esteem increases your confidence and is a first step towards finding happiness and a better life.</a:t>
            </a:r>
            <a:r>
              <a:rPr lang="en-US" i="1" dirty="0" smtClean="0"/>
              <a:t> </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a:t>
            </a:r>
            <a:r>
              <a:rPr lang="en-US" dirty="0" smtClean="0"/>
              <a:t>-</a:t>
            </a:r>
            <a:r>
              <a:rPr lang="en-US" b="1" dirty="0" smtClean="0"/>
              <a:t>esteem</a:t>
            </a:r>
            <a:endParaRPr lang="en-US" dirty="0"/>
          </a:p>
        </p:txBody>
      </p:sp>
      <p:sp>
        <p:nvSpPr>
          <p:cNvPr id="3" name="Content Placeholder 2"/>
          <p:cNvSpPr>
            <a:spLocks noGrp="1"/>
          </p:cNvSpPr>
          <p:nvPr>
            <p:ph idx="1"/>
          </p:nvPr>
        </p:nvSpPr>
        <p:spPr/>
        <p:txBody>
          <a:bodyPr/>
          <a:lstStyle/>
          <a:p>
            <a:r>
              <a:rPr lang="en-US" dirty="0" smtClean="0"/>
              <a:t>According to self-esteem expert </a:t>
            </a:r>
            <a:r>
              <a:rPr lang="en-US" b="1" dirty="0" smtClean="0"/>
              <a:t>Morris Rosenberg</a:t>
            </a:r>
            <a:r>
              <a:rPr lang="en-US" dirty="0" smtClean="0"/>
              <a:t>, self-esteem is quite simply one’s attitude toward oneself (1965).</a:t>
            </a:r>
          </a:p>
          <a:p>
            <a:r>
              <a:rPr lang="en-US" dirty="0" smtClean="0"/>
              <a:t> He described it as a “</a:t>
            </a:r>
            <a:r>
              <a:rPr lang="en-US" dirty="0" smtClean="0"/>
              <a:t>favorable </a:t>
            </a:r>
            <a:r>
              <a:rPr lang="en-US" dirty="0" smtClean="0"/>
              <a:t>or </a:t>
            </a:r>
            <a:r>
              <a:rPr lang="en-US" dirty="0" smtClean="0"/>
              <a:t>unfavorable </a:t>
            </a:r>
            <a:r>
              <a:rPr lang="en-US" dirty="0" smtClean="0"/>
              <a:t>attitude toward the self”.</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Self-esteem</a:t>
            </a:r>
            <a:endParaRPr lang="en-US" dirty="0"/>
          </a:p>
        </p:txBody>
      </p:sp>
      <p:sp>
        <p:nvSpPr>
          <p:cNvPr id="3" name="Content Placeholder 2"/>
          <p:cNvSpPr>
            <a:spLocks noGrp="1"/>
          </p:cNvSpPr>
          <p:nvPr>
            <p:ph idx="1"/>
          </p:nvPr>
        </p:nvSpPr>
        <p:spPr/>
        <p:txBody>
          <a:bodyPr/>
          <a:lstStyle/>
          <a:p>
            <a:r>
              <a:rPr lang="en-US" dirty="0"/>
              <a:t>Value</a:t>
            </a:r>
          </a:p>
          <a:p>
            <a:r>
              <a:rPr lang="en-US" dirty="0"/>
              <a:t>W</a:t>
            </a:r>
            <a:r>
              <a:rPr lang="en-US" dirty="0" smtClean="0"/>
              <a:t>orth</a:t>
            </a:r>
            <a:r>
              <a:rPr lang="en-US" dirty="0"/>
              <a:t>,</a:t>
            </a:r>
          </a:p>
          <a:p>
            <a:r>
              <a:rPr lang="en-US" dirty="0"/>
              <a:t>C</a:t>
            </a:r>
            <a:r>
              <a:rPr lang="en-US" dirty="0" smtClean="0"/>
              <a:t>onfidence</a:t>
            </a:r>
            <a:endParaRPr lang="en-US" dirty="0"/>
          </a:p>
          <a:p>
            <a:r>
              <a:rPr lang="en-US" dirty="0"/>
              <a:t>R</a:t>
            </a:r>
            <a:r>
              <a:rPr lang="en-US" dirty="0" smtClean="0"/>
              <a:t>espect</a:t>
            </a:r>
            <a:endParaRPr lang="en-US" dirty="0"/>
          </a:p>
          <a:p>
            <a:r>
              <a:rPr lang="en-US" dirty="0" err="1"/>
              <a:t>H</a:t>
            </a:r>
            <a:r>
              <a:rPr lang="en-US" dirty="0" err="1" smtClean="0"/>
              <a:t>onour</a:t>
            </a:r>
            <a:endParaRPr lang="en-US" dirty="0"/>
          </a:p>
          <a:p>
            <a:r>
              <a:rPr lang="en-US" dirty="0"/>
              <a:t>H</a:t>
            </a:r>
            <a:r>
              <a:rPr lang="en-US" dirty="0" smtClean="0"/>
              <a:t>old </a:t>
            </a:r>
            <a:r>
              <a:rPr lang="en-US" dirty="0"/>
              <a:t>one in high regard</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Self-awareness</a:t>
            </a:r>
            <a:endParaRPr lang="en-US" sz="4800" dirty="0"/>
          </a:p>
        </p:txBody>
      </p:sp>
      <p:sp>
        <p:nvSpPr>
          <p:cNvPr id="3" name="Content Placeholder 2"/>
          <p:cNvSpPr>
            <a:spLocks noGrp="1"/>
          </p:cNvSpPr>
          <p:nvPr>
            <p:ph idx="1"/>
          </p:nvPr>
        </p:nvSpPr>
        <p:spPr/>
        <p:txBody>
          <a:bodyPr/>
          <a:lstStyle/>
          <a:p>
            <a:r>
              <a:rPr lang="en-US" b="1" dirty="0" smtClean="0"/>
              <a:t>Self-awareness</a:t>
            </a:r>
            <a:r>
              <a:rPr lang="en-US" dirty="0" smtClean="0"/>
              <a:t> is the capacity for introspection and the ability to recognize one-self as an individual separate from the environment and other individuals </a:t>
            </a:r>
          </a:p>
          <a:p>
            <a:r>
              <a:rPr lang="en-US" dirty="0" smtClean="0"/>
              <a:t>Self-awareness is how an individual consciously knows and understands their own character, feelings, motives, and </a:t>
            </a:r>
            <a:r>
              <a:rPr lang="en-US" u="sng" dirty="0" smtClean="0"/>
              <a:t>desire</a:t>
            </a:r>
            <a:r>
              <a:rPr lang="en-US" dirty="0" smtClean="0"/>
              <a:t>.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Factors to influence self-esteem</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Genetics</a:t>
            </a:r>
          </a:p>
          <a:p>
            <a:r>
              <a:rPr lang="en-US" dirty="0" smtClean="0"/>
              <a:t>Personality</a:t>
            </a:r>
          </a:p>
          <a:p>
            <a:r>
              <a:rPr lang="en-US" dirty="0" smtClean="0"/>
              <a:t>Life experiences</a:t>
            </a:r>
          </a:p>
          <a:p>
            <a:r>
              <a:rPr lang="en-US" dirty="0" smtClean="0"/>
              <a:t>Age</a:t>
            </a:r>
          </a:p>
          <a:p>
            <a:r>
              <a:rPr lang="en-US" dirty="0" smtClean="0"/>
              <a:t>Health</a:t>
            </a:r>
          </a:p>
          <a:p>
            <a:r>
              <a:rPr lang="en-US" dirty="0" smtClean="0"/>
              <a:t>Thoughts</a:t>
            </a:r>
          </a:p>
          <a:p>
            <a:r>
              <a:rPr lang="en-US" dirty="0" smtClean="0"/>
              <a:t>Social circumstances</a:t>
            </a:r>
          </a:p>
          <a:p>
            <a:r>
              <a:rPr lang="en-US" dirty="0" smtClean="0"/>
              <a:t>The reactions of others</a:t>
            </a:r>
          </a:p>
          <a:p>
            <a:r>
              <a:rPr lang="en-US" dirty="0" smtClean="0"/>
              <a:t>Comparing the self to others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1500198"/>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Characteristics </a:t>
            </a:r>
            <a:r>
              <a:rPr lang="en-US" b="1" dirty="0"/>
              <a:t>of high </a:t>
            </a:r>
            <a:r>
              <a:rPr lang="en-US" b="1" dirty="0" smtClean="0"/>
              <a:t>self-esteem</a:t>
            </a:r>
            <a:r>
              <a:rPr lang="en-US" b="1" dirty="0"/>
              <a:t/>
            </a:r>
            <a:br>
              <a:rPr lang="en-US" b="1" dirty="0"/>
            </a:br>
            <a:r>
              <a:rPr lang="en-US" dirty="0" smtClean="0"/>
              <a:t/>
            </a:r>
            <a:br>
              <a:rPr lang="en-US" dirty="0" smtClean="0"/>
            </a:br>
            <a:endParaRPr lang="en-US" dirty="0"/>
          </a:p>
        </p:txBody>
      </p:sp>
      <p:sp>
        <p:nvSpPr>
          <p:cNvPr id="3" name="Content Placeholder 2"/>
          <p:cNvSpPr>
            <a:spLocks noGrp="1"/>
          </p:cNvSpPr>
          <p:nvPr>
            <p:ph idx="1"/>
          </p:nvPr>
        </p:nvSpPr>
        <p:spPr>
          <a:xfrm>
            <a:off x="457200" y="1600200"/>
            <a:ext cx="8229600" cy="4829196"/>
          </a:xfrm>
        </p:spPr>
        <p:txBody>
          <a:bodyPr>
            <a:normAutofit fontScale="92500" lnSpcReduction="10000"/>
          </a:bodyPr>
          <a:lstStyle/>
          <a:p>
            <a:r>
              <a:rPr lang="en-US" b="1" dirty="0"/>
              <a:t>Cheerfulness</a:t>
            </a:r>
          </a:p>
          <a:p>
            <a:r>
              <a:rPr lang="en-US" b="1" dirty="0"/>
              <a:t>Positive </a:t>
            </a:r>
            <a:r>
              <a:rPr lang="en-US" b="1" dirty="0" smtClean="0"/>
              <a:t>self-image</a:t>
            </a:r>
            <a:endParaRPr lang="en-US" b="1" dirty="0"/>
          </a:p>
          <a:p>
            <a:r>
              <a:rPr lang="en-US" b="1" dirty="0" smtClean="0"/>
              <a:t>Self-care</a:t>
            </a:r>
            <a:endParaRPr lang="en-US" b="1" dirty="0"/>
          </a:p>
          <a:p>
            <a:r>
              <a:rPr lang="en-US" b="1" dirty="0"/>
              <a:t>Self </a:t>
            </a:r>
            <a:r>
              <a:rPr lang="en-US" b="1" dirty="0" smtClean="0"/>
              <a:t>-confidence</a:t>
            </a:r>
            <a:endParaRPr lang="en-US" b="1" dirty="0"/>
          </a:p>
          <a:p>
            <a:r>
              <a:rPr lang="en-US" b="1" dirty="0"/>
              <a:t>Self </a:t>
            </a:r>
            <a:r>
              <a:rPr lang="en-US" b="1" dirty="0" smtClean="0"/>
              <a:t>-trust</a:t>
            </a:r>
            <a:endParaRPr lang="en-US" b="1" dirty="0"/>
          </a:p>
          <a:p>
            <a:r>
              <a:rPr lang="en-US" b="1" dirty="0" smtClean="0"/>
              <a:t>Self-discipline</a:t>
            </a:r>
            <a:endParaRPr lang="en-US" b="1" dirty="0"/>
          </a:p>
          <a:p>
            <a:r>
              <a:rPr lang="en-US" b="1" dirty="0"/>
              <a:t>Good performance of tasks</a:t>
            </a:r>
          </a:p>
          <a:p>
            <a:r>
              <a:rPr lang="en-US" b="1" dirty="0"/>
              <a:t>Relating well with others</a:t>
            </a:r>
          </a:p>
          <a:p>
            <a:r>
              <a:rPr lang="en-US" b="1" dirty="0"/>
              <a:t>Outgoing and </a:t>
            </a:r>
            <a:r>
              <a:rPr lang="en-US" b="1" dirty="0" smtClean="0"/>
              <a:t>assertive</a:t>
            </a:r>
            <a:endParaRPr lang="en-US"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smtClean="0"/>
              <a:t>Characteristics of Low self-esteem</a:t>
            </a:r>
            <a:endParaRPr lang="en-US" sz="4800" b="1" dirty="0"/>
          </a:p>
        </p:txBody>
      </p:sp>
      <p:sp>
        <p:nvSpPr>
          <p:cNvPr id="3" name="Content Placeholder 2"/>
          <p:cNvSpPr>
            <a:spLocks noGrp="1"/>
          </p:cNvSpPr>
          <p:nvPr>
            <p:ph idx="1"/>
          </p:nvPr>
        </p:nvSpPr>
        <p:spPr>
          <a:xfrm>
            <a:off x="457200" y="1214422"/>
            <a:ext cx="8229600" cy="5286412"/>
          </a:xfrm>
        </p:spPr>
        <p:txBody>
          <a:bodyPr>
            <a:noAutofit/>
          </a:bodyPr>
          <a:lstStyle/>
          <a:p>
            <a:r>
              <a:rPr lang="en-US" sz="2400" b="1" dirty="0"/>
              <a:t>Isolation and withdrawal</a:t>
            </a:r>
          </a:p>
          <a:p>
            <a:r>
              <a:rPr lang="en-US" sz="2400" b="1" dirty="0"/>
              <a:t>Self doubt</a:t>
            </a:r>
          </a:p>
          <a:p>
            <a:r>
              <a:rPr lang="en-US" sz="2400" b="1" dirty="0"/>
              <a:t>Self neglect</a:t>
            </a:r>
          </a:p>
          <a:p>
            <a:r>
              <a:rPr lang="en-US" sz="2400" b="1" dirty="0"/>
              <a:t>U</a:t>
            </a:r>
            <a:r>
              <a:rPr lang="en-US" sz="2400" b="1" dirty="0" smtClean="0"/>
              <a:t>nder </a:t>
            </a:r>
            <a:r>
              <a:rPr lang="en-US" sz="2400" b="1" dirty="0"/>
              <a:t>performance</a:t>
            </a:r>
          </a:p>
          <a:p>
            <a:r>
              <a:rPr lang="en-US" sz="2400" b="1" dirty="0"/>
              <a:t>Vulnerability to peer pressure</a:t>
            </a:r>
          </a:p>
          <a:p>
            <a:r>
              <a:rPr lang="en-US" sz="2400" b="1" dirty="0"/>
              <a:t>Aggressiveness</a:t>
            </a:r>
          </a:p>
          <a:p>
            <a:r>
              <a:rPr lang="en-US" sz="2400" b="1" dirty="0"/>
              <a:t>Dependency</a:t>
            </a:r>
          </a:p>
          <a:p>
            <a:r>
              <a:rPr lang="en-US" sz="2400" b="1" dirty="0"/>
              <a:t>Lack of assertiveness</a:t>
            </a:r>
          </a:p>
          <a:p>
            <a:r>
              <a:rPr lang="en-US" sz="2400" b="1" dirty="0"/>
              <a:t>Negative self image</a:t>
            </a:r>
          </a:p>
          <a:p>
            <a:r>
              <a:rPr lang="en-US" sz="2400" b="1" dirty="0"/>
              <a:t>Defensive </a:t>
            </a:r>
            <a:r>
              <a:rPr lang="en-US" sz="2400" b="1" dirty="0" smtClean="0"/>
              <a:t>behavior</a:t>
            </a:r>
            <a:endParaRPr lang="en-US" sz="2400" b="1" dirty="0"/>
          </a:p>
          <a:p>
            <a:r>
              <a:rPr lang="en-US" sz="2400" b="1" dirty="0"/>
              <a:t>Passiveness</a:t>
            </a:r>
          </a:p>
          <a:p>
            <a:r>
              <a:rPr lang="en-US" sz="2400" b="1" dirty="0"/>
              <a:t>Violent </a:t>
            </a:r>
            <a:r>
              <a:rPr lang="en-US" sz="2400" b="1" dirty="0" err="1"/>
              <a:t>behaviour</a:t>
            </a:r>
            <a:endParaRPr lang="en-US" sz="2400"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Self-Esteem vs. Self-Worth</a:t>
            </a:r>
            <a:endParaRPr lang="en-US" b="1" dirty="0"/>
          </a:p>
        </p:txBody>
      </p:sp>
      <p:sp>
        <p:nvSpPr>
          <p:cNvPr id="3" name="Content Placeholder 2"/>
          <p:cNvSpPr>
            <a:spLocks noGrp="1"/>
          </p:cNvSpPr>
          <p:nvPr>
            <p:ph idx="1"/>
          </p:nvPr>
        </p:nvSpPr>
        <p:spPr/>
        <p:txBody>
          <a:bodyPr/>
          <a:lstStyle/>
          <a:p>
            <a:r>
              <a:rPr lang="en-US" dirty="0" smtClean="0"/>
              <a:t>Self-esteem is a similar concept to self-worth but with a small (although important) difference: </a:t>
            </a:r>
            <a:endParaRPr lang="en-US" dirty="0" smtClean="0"/>
          </a:p>
          <a:p>
            <a:r>
              <a:rPr lang="en-US" dirty="0" smtClean="0"/>
              <a:t>S</a:t>
            </a:r>
            <a:r>
              <a:rPr lang="en-US" dirty="0" smtClean="0"/>
              <a:t>elf-esteem </a:t>
            </a:r>
            <a:r>
              <a:rPr lang="en-US" dirty="0" smtClean="0"/>
              <a:t>is what we think, feel, and believe about ourselves, while self-worth is the more global recognition that we are valuable human beings worthy of love (</a:t>
            </a:r>
            <a:r>
              <a:rPr lang="en-US" dirty="0" err="1" smtClean="0"/>
              <a:t>Hibbert</a:t>
            </a:r>
            <a:r>
              <a:rPr lang="en-US" dirty="0" smtClean="0"/>
              <a:t>, 2013).</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Self-Esteem vs. Self-Confidence</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Self-esteem is not </a:t>
            </a:r>
            <a:r>
              <a:rPr lang="en-US" b="1" dirty="0" smtClean="0"/>
              <a:t>self confidence </a:t>
            </a:r>
          </a:p>
          <a:p>
            <a:r>
              <a:rPr lang="en-US" dirty="0" smtClean="0"/>
              <a:t>S</a:t>
            </a:r>
            <a:r>
              <a:rPr lang="en-US" dirty="0" smtClean="0"/>
              <a:t>elf-confidence </a:t>
            </a:r>
            <a:r>
              <a:rPr lang="en-US" dirty="0" smtClean="0"/>
              <a:t>is about your trust in yourself and your ability to deal with challenges, solve problems, and engage successfully with the world (Burton, 2015). </a:t>
            </a:r>
          </a:p>
          <a:p>
            <a:r>
              <a:rPr lang="en-US" dirty="0" smtClean="0"/>
              <a:t>Self-confidence is based more on external measures of success and value than the internal measures that contribute to self-esteem. </a:t>
            </a:r>
          </a:p>
          <a:p>
            <a:r>
              <a:rPr lang="en-US" dirty="0" smtClean="0"/>
              <a:t>One can have high self-confidence, particularly in a certain area or field, but still lack a healthy sense of overall value or self-esteem.</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to develop Self-esteem?</a:t>
            </a:r>
            <a:endParaRPr lang="en-US" dirty="0"/>
          </a:p>
        </p:txBody>
      </p:sp>
      <p:sp>
        <p:nvSpPr>
          <p:cNvPr id="3" name="Content Placeholder 2"/>
          <p:cNvSpPr>
            <a:spLocks noGrp="1"/>
          </p:cNvSpPr>
          <p:nvPr>
            <p:ph idx="1"/>
          </p:nvPr>
        </p:nvSpPr>
        <p:spPr/>
        <p:txBody>
          <a:bodyPr>
            <a:normAutofit/>
          </a:bodyPr>
          <a:lstStyle/>
          <a:p>
            <a:pPr fontAlgn="base"/>
            <a:r>
              <a:rPr lang="en-US" b="1" dirty="0" smtClean="0"/>
              <a:t>Identifying </a:t>
            </a:r>
            <a:r>
              <a:rPr lang="en-US" b="1" dirty="0" smtClean="0"/>
              <a:t>,learn and evaluate your self-esteem</a:t>
            </a:r>
            <a:r>
              <a:rPr lang="en-US" b="1" dirty="0" smtClean="0"/>
              <a:t/>
            </a:r>
            <a:br>
              <a:rPr lang="en-US" b="1" dirty="0" smtClean="0"/>
            </a:br>
            <a:r>
              <a:rPr lang="en-US" b="1" dirty="0" smtClean="0"/>
              <a:t>Listen to your inner voice. </a:t>
            </a:r>
            <a:br>
              <a:rPr lang="en-US" b="1" dirty="0" smtClean="0"/>
            </a:br>
            <a:r>
              <a:rPr lang="en-US" b="1" dirty="0" smtClean="0"/>
              <a:t>Investigate the source of your lowered self-esteem.</a:t>
            </a:r>
          </a:p>
          <a:p>
            <a:pPr fontAlgn="base"/>
            <a:r>
              <a:rPr lang="en-US" b="1" dirty="0" smtClean="0"/>
              <a:t>Set a goal to improve your self-esteem. Participate in charitable work.</a:t>
            </a:r>
            <a:r>
              <a:rPr lang="en-US" dirty="0" smtClean="0"/>
              <a:t> </a:t>
            </a:r>
            <a:endParaRPr lang="en-US"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to develop Self-esteem?</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Master a new skill.</a:t>
            </a:r>
          </a:p>
          <a:p>
            <a:r>
              <a:rPr lang="en-US" b="1" dirty="0" smtClean="0"/>
              <a:t>List your accomplishments.</a:t>
            </a:r>
          </a:p>
          <a:p>
            <a:r>
              <a:rPr lang="en-US" b="1" dirty="0" smtClean="0"/>
              <a:t>Do something creative.</a:t>
            </a:r>
          </a:p>
          <a:p>
            <a:r>
              <a:rPr lang="en-US" b="1" dirty="0" smtClean="0"/>
              <a:t>Get clear on </a:t>
            </a:r>
            <a:r>
              <a:rPr lang="en-US" b="1" dirty="0" smtClean="0"/>
              <a:t>your </a:t>
            </a:r>
            <a:r>
              <a:rPr lang="en-US" b="1" dirty="0" smtClean="0"/>
              <a:t>values</a:t>
            </a:r>
            <a:r>
              <a:rPr lang="en-US" b="1" dirty="0" smtClean="0"/>
              <a:t>.</a:t>
            </a:r>
          </a:p>
          <a:p>
            <a:r>
              <a:rPr lang="en-US" b="1" dirty="0" smtClean="0"/>
              <a:t> </a:t>
            </a:r>
            <a:r>
              <a:rPr lang="en-US" b="1" dirty="0" smtClean="0"/>
              <a:t>Challenge your limiting beliefs</a:t>
            </a:r>
            <a:r>
              <a:rPr lang="en-US" b="1" dirty="0" smtClean="0"/>
              <a:t>.</a:t>
            </a:r>
            <a:r>
              <a:rPr lang="en-US" b="1" dirty="0" smtClean="0"/>
              <a:t>  </a:t>
            </a:r>
            <a:endParaRPr lang="en-US" b="1" dirty="0" smtClean="0"/>
          </a:p>
          <a:p>
            <a:r>
              <a:rPr lang="en-US" b="1" dirty="0" smtClean="0"/>
              <a:t>Stand </a:t>
            </a:r>
            <a:r>
              <a:rPr lang="en-US" b="1" dirty="0" smtClean="0"/>
              <a:t>at edge of your comfort zone</a:t>
            </a:r>
            <a:r>
              <a:rPr lang="en-US" b="1" dirty="0" smtClean="0"/>
              <a:t>.</a:t>
            </a:r>
          </a:p>
          <a:p>
            <a:r>
              <a:rPr lang="en-US" b="1" dirty="0" smtClean="0"/>
              <a:t> </a:t>
            </a:r>
            <a:r>
              <a:rPr lang="en-US" b="1" dirty="0" smtClean="0"/>
              <a:t>Heal your past</a:t>
            </a:r>
            <a:r>
              <a:rPr lang="en-US" b="1" dirty="0" smtClean="0"/>
              <a:t>.</a:t>
            </a:r>
            <a:r>
              <a:rPr lang="en-US" b="1" dirty="0" smtClean="0"/>
              <a:t> </a:t>
            </a:r>
            <a:endParaRPr lang="en-US" b="1" dirty="0" smtClean="0"/>
          </a:p>
          <a:p>
            <a:r>
              <a:rPr lang="en-US" b="1" dirty="0" smtClean="0"/>
              <a:t> Stop worrying about what others think</a:t>
            </a:r>
            <a:r>
              <a:rPr lang="en-US" b="1" dirty="0" smtClean="0"/>
              <a:t>.</a:t>
            </a:r>
            <a:r>
              <a:rPr lang="en-US" b="1" dirty="0" smtClean="0"/>
              <a:t> </a:t>
            </a:r>
            <a:endParaRPr lang="en-US" b="1" dirty="0" smtClean="0"/>
          </a:p>
          <a:p>
            <a:r>
              <a:rPr lang="en-US" b="1" dirty="0" smtClean="0"/>
              <a:t>Read </a:t>
            </a:r>
            <a:r>
              <a:rPr lang="en-US" b="1" dirty="0" smtClean="0"/>
              <a:t>something inspirational</a:t>
            </a:r>
            <a:r>
              <a:rPr lang="en-US" b="1" dirty="0" smtClean="0"/>
              <a:t>.</a:t>
            </a:r>
            <a:r>
              <a:rPr lang="en-US" b="1" dirty="0" smtClean="0"/>
              <a:t> </a:t>
            </a:r>
            <a:endParaRPr lang="en-US" b="1" dirty="0" smtClean="0"/>
          </a:p>
          <a:p>
            <a:r>
              <a:rPr lang="en-US" b="1" dirty="0" smtClean="0"/>
              <a:t>Welcome </a:t>
            </a:r>
            <a:r>
              <a:rPr lang="en-US" b="1" dirty="0" smtClean="0"/>
              <a:t>failure as part of growth.</a:t>
            </a:r>
          </a:p>
          <a:p>
            <a:endParaRPr lang="en-US" b="1" dirty="0" smtClean="0"/>
          </a:p>
          <a:p>
            <a:endParaRPr lang="en-US" b="1" dirty="0" smtClean="0"/>
          </a:p>
          <a:p>
            <a:endParaRPr lang="en-US"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Self Development</a:t>
            </a:r>
            <a:endParaRPr lang="en-US" dirty="0"/>
          </a:p>
        </p:txBody>
      </p:sp>
      <p:sp>
        <p:nvSpPr>
          <p:cNvPr id="3" name="Content Placeholder 2"/>
          <p:cNvSpPr>
            <a:spLocks noGrp="1"/>
          </p:cNvSpPr>
          <p:nvPr>
            <p:ph idx="1"/>
          </p:nvPr>
        </p:nvSpPr>
        <p:spPr/>
        <p:txBody>
          <a:bodyPr>
            <a:normAutofit lnSpcReduction="10000"/>
          </a:bodyPr>
          <a:lstStyle/>
          <a:p>
            <a:r>
              <a:rPr lang="en-US" b="1" dirty="0" smtClean="0"/>
              <a:t>Self development</a:t>
            </a:r>
            <a:r>
              <a:rPr lang="en-US" dirty="0" smtClean="0"/>
              <a:t> is taking steps to better yourself, such as by learning new skills or overcoming bad habits. An example of </a:t>
            </a:r>
            <a:r>
              <a:rPr lang="en-US" b="1" dirty="0" smtClean="0"/>
              <a:t>self development</a:t>
            </a:r>
            <a:r>
              <a:rPr lang="en-US" dirty="0" smtClean="0"/>
              <a:t> is taking courses at the university to learn new skills and interesting things</a:t>
            </a:r>
            <a:r>
              <a:rPr lang="en-US" dirty="0" smtClean="0"/>
              <a:t>.</a:t>
            </a:r>
          </a:p>
          <a:p>
            <a:r>
              <a:rPr lang="en-US" dirty="0" smtClean="0"/>
              <a:t>T</a:t>
            </a:r>
            <a:r>
              <a:rPr lang="en-US" dirty="0" smtClean="0"/>
              <a:t>he </a:t>
            </a:r>
            <a:r>
              <a:rPr lang="en-US" dirty="0" smtClean="0"/>
              <a:t>individual’s eagerness and willingness to learn new things always proved boon in the self development criteria.</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Self Improvement Skills to Learn that Have Lifelong Benefits</a:t>
            </a:r>
            <a:endParaRPr lang="en-US" b="1" dirty="0"/>
          </a:p>
        </p:txBody>
      </p:sp>
      <p:sp>
        <p:nvSpPr>
          <p:cNvPr id="3" name="Content Placeholder 2"/>
          <p:cNvSpPr>
            <a:spLocks noGrp="1"/>
          </p:cNvSpPr>
          <p:nvPr>
            <p:ph idx="1"/>
          </p:nvPr>
        </p:nvSpPr>
        <p:spPr/>
        <p:txBody>
          <a:bodyPr>
            <a:normAutofit lnSpcReduction="10000"/>
          </a:bodyPr>
          <a:lstStyle/>
          <a:p>
            <a:r>
              <a:rPr lang="en-US" b="1" dirty="0" smtClean="0"/>
              <a:t>Time Management. </a:t>
            </a:r>
          </a:p>
          <a:p>
            <a:r>
              <a:rPr lang="en-US" b="1" dirty="0" smtClean="0"/>
              <a:t>Empathy. </a:t>
            </a:r>
          </a:p>
          <a:p>
            <a:r>
              <a:rPr lang="en-US" b="1" dirty="0" smtClean="0"/>
              <a:t>Mastering Sleep Patterns. </a:t>
            </a:r>
          </a:p>
          <a:p>
            <a:r>
              <a:rPr lang="en-US" b="1" dirty="0" smtClean="0"/>
              <a:t>Positive Self-Talk. </a:t>
            </a:r>
          </a:p>
          <a:p>
            <a:r>
              <a:rPr lang="en-US" b="1" dirty="0" smtClean="0"/>
              <a:t>Consistency. </a:t>
            </a:r>
          </a:p>
          <a:p>
            <a:r>
              <a:rPr lang="en-US" b="1" dirty="0" smtClean="0"/>
              <a:t>Asking for help. </a:t>
            </a:r>
          </a:p>
          <a:p>
            <a:r>
              <a:rPr lang="en-US" b="1" dirty="0" smtClean="0"/>
              <a:t>Knowing when to stay quiet. </a:t>
            </a:r>
          </a:p>
          <a:p>
            <a:r>
              <a:rPr lang="en-US" b="1" dirty="0" smtClean="0"/>
              <a:t>Listening.</a:t>
            </a:r>
            <a:endParaRPr lang="en-US" b="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Self Improvement Skills to Learn that Have Lifelong Benefits</a:t>
            </a:r>
            <a:endParaRPr lang="en-US" dirty="0"/>
          </a:p>
        </p:txBody>
      </p:sp>
      <p:sp>
        <p:nvSpPr>
          <p:cNvPr id="3" name="Content Placeholder 2"/>
          <p:cNvSpPr>
            <a:spLocks noGrp="1"/>
          </p:cNvSpPr>
          <p:nvPr>
            <p:ph idx="1"/>
          </p:nvPr>
        </p:nvSpPr>
        <p:spPr/>
        <p:txBody>
          <a:bodyPr/>
          <a:lstStyle/>
          <a:p>
            <a:r>
              <a:rPr lang="en-US" b="1" dirty="0" smtClean="0"/>
              <a:t>Read about what you want to improve. </a:t>
            </a:r>
          </a:p>
          <a:p>
            <a:r>
              <a:rPr lang="en-US" b="1" dirty="0" smtClean="0"/>
              <a:t>Find a mentor</a:t>
            </a:r>
            <a:r>
              <a:rPr lang="en-US" b="1" dirty="0" smtClean="0"/>
              <a:t>.</a:t>
            </a:r>
            <a:endParaRPr lang="en-US" b="1" dirty="0" smtClean="0"/>
          </a:p>
          <a:p>
            <a:r>
              <a:rPr lang="en-US" b="1" dirty="0" smtClean="0"/>
              <a:t>Reflect at the end of each day. </a:t>
            </a:r>
          </a:p>
          <a:p>
            <a:r>
              <a:rPr lang="en-US" b="1" dirty="0" smtClean="0"/>
              <a:t>Create a strong practice regimen. </a:t>
            </a:r>
          </a:p>
          <a:p>
            <a:r>
              <a:rPr lang="en-US" b="1" dirty="0" smtClean="0"/>
              <a:t>Find others to push you and train with</a:t>
            </a:r>
            <a:r>
              <a:rPr lang="en-US" b="1" dirty="0" smtClean="0"/>
              <a:t>.</a:t>
            </a:r>
            <a:endParaRPr lang="en-US" b="1" dirty="0" smtClean="0"/>
          </a:p>
          <a:p>
            <a:r>
              <a:rPr lang="en-US" b="1" dirty="0" smtClean="0"/>
              <a:t>Create a reward/punishment system. </a:t>
            </a:r>
          </a:p>
          <a:p>
            <a:r>
              <a:rPr lang="en-US" b="1" dirty="0" smtClean="0"/>
              <a:t>Stay honest with yourself.</a:t>
            </a:r>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Self-awareness</a:t>
            </a:r>
            <a:endParaRPr lang="en-US" sz="4800" dirty="0"/>
          </a:p>
        </p:txBody>
      </p:sp>
      <p:sp>
        <p:nvSpPr>
          <p:cNvPr id="3" name="Content Placeholder 2"/>
          <p:cNvSpPr>
            <a:spLocks noGrp="1"/>
          </p:cNvSpPr>
          <p:nvPr>
            <p:ph idx="1"/>
          </p:nvPr>
        </p:nvSpPr>
        <p:spPr/>
        <p:txBody>
          <a:bodyPr>
            <a:normAutofit lnSpcReduction="10000"/>
          </a:bodyPr>
          <a:lstStyle/>
          <a:p>
            <a:r>
              <a:rPr lang="en-US" dirty="0"/>
              <a:t>Developing self-awareness can help us to </a:t>
            </a:r>
            <a:r>
              <a:rPr lang="en-US" dirty="0" smtClean="0"/>
              <a:t>recognize </a:t>
            </a:r>
            <a:r>
              <a:rPr lang="en-US" dirty="0"/>
              <a:t>when we are stressed or under pressure</a:t>
            </a:r>
            <a:r>
              <a:rPr lang="en-US" dirty="0" smtClean="0"/>
              <a:t>.</a:t>
            </a:r>
          </a:p>
          <a:p>
            <a:r>
              <a:rPr lang="en-US" dirty="0" smtClean="0"/>
              <a:t> </a:t>
            </a:r>
            <a:r>
              <a:rPr lang="en-US" dirty="0"/>
              <a:t>It is also often a prerequisite for effective communication and interpersonal relations, as well as for developing empathy for others. This is important in helping one to discover and accept self, plan for the future and even accept others.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Self Development Skills to Build Strong Personality</a:t>
            </a:r>
            <a:endParaRPr lang="en-US" b="1" dirty="0"/>
          </a:p>
        </p:txBody>
      </p:sp>
      <p:sp>
        <p:nvSpPr>
          <p:cNvPr id="3" name="Content Placeholder 2"/>
          <p:cNvSpPr>
            <a:spLocks noGrp="1"/>
          </p:cNvSpPr>
          <p:nvPr>
            <p:ph idx="1"/>
          </p:nvPr>
        </p:nvSpPr>
        <p:spPr/>
        <p:txBody>
          <a:bodyPr>
            <a:normAutofit fontScale="77500" lnSpcReduction="20000"/>
          </a:bodyPr>
          <a:lstStyle/>
          <a:p>
            <a:r>
              <a:rPr lang="en-US" b="1" dirty="0" smtClean="0"/>
              <a:t>Get inspired each day:</a:t>
            </a:r>
          </a:p>
          <a:p>
            <a:r>
              <a:rPr lang="en-US" b="1" dirty="0" smtClean="0"/>
              <a:t>Build on your strengths:</a:t>
            </a:r>
          </a:p>
          <a:p>
            <a:r>
              <a:rPr lang="en-US" dirty="0" smtClean="0"/>
              <a:t> </a:t>
            </a:r>
            <a:r>
              <a:rPr lang="en-US" b="1" dirty="0" smtClean="0"/>
              <a:t>Conquer your fear:</a:t>
            </a:r>
          </a:p>
          <a:p>
            <a:r>
              <a:rPr lang="en-US" b="1" dirty="0" smtClean="0"/>
              <a:t>Come above your comfort zone:</a:t>
            </a:r>
          </a:p>
          <a:p>
            <a:r>
              <a:rPr lang="en-US" b="1" dirty="0" smtClean="0"/>
              <a:t>Have a to-do-list handy</a:t>
            </a:r>
          </a:p>
          <a:p>
            <a:r>
              <a:rPr lang="en-US" b="1" dirty="0" smtClean="0"/>
              <a:t>It’s time to act: </a:t>
            </a:r>
          </a:p>
          <a:p>
            <a:r>
              <a:rPr lang="en-US" b="1" dirty="0" smtClean="0"/>
              <a:t>Focusing on good habits:</a:t>
            </a:r>
            <a:r>
              <a:rPr lang="en-US" dirty="0" smtClean="0"/>
              <a:t> </a:t>
            </a:r>
          </a:p>
          <a:p>
            <a:r>
              <a:rPr lang="en-US" b="1" dirty="0" smtClean="0"/>
              <a:t>Dealing with tough:</a:t>
            </a:r>
          </a:p>
          <a:p>
            <a:r>
              <a:rPr lang="en-US" b="1" dirty="0" smtClean="0"/>
              <a:t>Try to learn new ways:</a:t>
            </a:r>
          </a:p>
          <a:p>
            <a:r>
              <a:rPr lang="en-US" b="1" dirty="0" smtClean="0"/>
              <a:t>Meditation:</a:t>
            </a:r>
            <a:r>
              <a:rPr lang="en-US" dirty="0" smtClean="0"/>
              <a:t>  </a:t>
            </a:r>
          </a:p>
          <a:p>
            <a:r>
              <a:rPr lang="en-US" b="1" dirty="0" smtClean="0"/>
              <a:t>Cultivate a new hobby:</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Self-assessment</a:t>
            </a:r>
            <a:endParaRPr lang="en-US" b="1" dirty="0"/>
          </a:p>
        </p:txBody>
      </p:sp>
      <p:sp>
        <p:nvSpPr>
          <p:cNvPr id="3" name="Content Placeholder 2"/>
          <p:cNvSpPr>
            <a:spLocks noGrp="1"/>
          </p:cNvSpPr>
          <p:nvPr>
            <p:ph idx="1"/>
          </p:nvPr>
        </p:nvSpPr>
        <p:spPr/>
        <p:txBody>
          <a:bodyPr>
            <a:normAutofit fontScale="85000" lnSpcReduction="20000"/>
          </a:bodyPr>
          <a:lstStyle/>
          <a:p>
            <a:r>
              <a:rPr lang="en-US" dirty="0" smtClean="0"/>
              <a:t>A </a:t>
            </a:r>
            <a:r>
              <a:rPr lang="en-US" b="1" dirty="0" smtClean="0"/>
              <a:t>self assessment</a:t>
            </a:r>
            <a:r>
              <a:rPr lang="en-US" dirty="0" smtClean="0"/>
              <a:t> is an individual review performed to identify elements that can be improved or exploited to achieve certain predefined goals.</a:t>
            </a:r>
          </a:p>
          <a:p>
            <a:r>
              <a:rPr lang="en-US" dirty="0" smtClean="0"/>
              <a:t> The act or process of analyzing and evaluating oneself or one's actions : </a:t>
            </a:r>
            <a:endParaRPr lang="en-US" dirty="0" smtClean="0"/>
          </a:p>
          <a:p>
            <a:r>
              <a:rPr lang="en-US" dirty="0" smtClean="0"/>
              <a:t>A</a:t>
            </a:r>
            <a:r>
              <a:rPr lang="en-US" dirty="0" smtClean="0"/>
              <a:t>ssessment </a:t>
            </a:r>
            <a:r>
              <a:rPr lang="en-US" dirty="0" smtClean="0"/>
              <a:t>of oneself. </a:t>
            </a:r>
          </a:p>
          <a:p>
            <a:r>
              <a:rPr lang="en-US" dirty="0" smtClean="0"/>
              <a:t>Assessment or evaluation of oneself or one's actions, attitudes, or performance</a:t>
            </a:r>
          </a:p>
          <a:p>
            <a:r>
              <a:rPr lang="en-US" dirty="0" smtClean="0"/>
              <a:t>The act or process of judging your own achievements or progress</a:t>
            </a:r>
          </a:p>
          <a:p>
            <a:r>
              <a:rPr lang="en-US" dirty="0" smtClean="0"/>
              <a:t> </a:t>
            </a:r>
            <a:r>
              <a:rPr lang="en-US" dirty="0" smtClean="0"/>
              <a:t>When </a:t>
            </a:r>
            <a:r>
              <a:rPr lang="en-US" dirty="0" smtClean="0"/>
              <a:t>you judge your own work or progress</a:t>
            </a:r>
            <a:br>
              <a:rPr lang="en-US" dirty="0" smtClean="0"/>
            </a:br>
            <a:endParaRPr lang="en-US"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a:t>
            </a:r>
            <a:r>
              <a:rPr lang="en-US" dirty="0" smtClean="0"/>
              <a:t>-</a:t>
            </a:r>
            <a:r>
              <a:rPr lang="en-US" b="1" dirty="0" smtClean="0"/>
              <a:t>assessment</a:t>
            </a:r>
            <a:r>
              <a:rPr lang="en-US" dirty="0" smtClean="0"/>
              <a:t> </a:t>
            </a:r>
            <a:endParaRPr lang="en-US" dirty="0"/>
          </a:p>
        </p:txBody>
      </p:sp>
      <p:sp>
        <p:nvSpPr>
          <p:cNvPr id="3" name="Content Placeholder 2"/>
          <p:cNvSpPr>
            <a:spLocks noGrp="1"/>
          </p:cNvSpPr>
          <p:nvPr>
            <p:ph idx="1"/>
          </p:nvPr>
        </p:nvSpPr>
        <p:spPr/>
        <p:txBody>
          <a:bodyPr>
            <a:normAutofit fontScale="92500"/>
          </a:bodyPr>
          <a:lstStyle/>
          <a:p>
            <a:r>
              <a:rPr lang="en-US" b="1" dirty="0" smtClean="0"/>
              <a:t>Self</a:t>
            </a:r>
            <a:r>
              <a:rPr lang="en-US" dirty="0" smtClean="0"/>
              <a:t>-</a:t>
            </a:r>
            <a:r>
              <a:rPr lang="en-US" b="1" dirty="0" smtClean="0"/>
              <a:t>assessment</a:t>
            </a:r>
            <a:r>
              <a:rPr lang="en-US" dirty="0" smtClean="0"/>
              <a:t> is a process of formative </a:t>
            </a:r>
            <a:r>
              <a:rPr lang="en-US" b="1" dirty="0" smtClean="0"/>
              <a:t>assessment</a:t>
            </a:r>
            <a:r>
              <a:rPr lang="en-US" dirty="0" smtClean="0"/>
              <a:t> during which students reflect on and evaluate the quality of their work and their </a:t>
            </a:r>
            <a:r>
              <a:rPr lang="en-US" b="1" dirty="0" smtClean="0"/>
              <a:t>learning</a:t>
            </a:r>
            <a:r>
              <a:rPr lang="en-US" dirty="0" smtClean="0"/>
              <a:t>,</a:t>
            </a:r>
          </a:p>
          <a:p>
            <a:r>
              <a:rPr lang="en-US" dirty="0" smtClean="0"/>
              <a:t> </a:t>
            </a:r>
            <a:r>
              <a:rPr lang="en-US" dirty="0" smtClean="0"/>
              <a:t>J</a:t>
            </a:r>
            <a:r>
              <a:rPr lang="en-US" dirty="0" smtClean="0"/>
              <a:t>udge </a:t>
            </a:r>
            <a:r>
              <a:rPr lang="en-US" dirty="0" smtClean="0"/>
              <a:t>the degree to which they reflect explicitly stated goals or criteria, identify strengths and weaknesses in their work, and revise accordingly.</a:t>
            </a:r>
          </a:p>
          <a:p>
            <a:r>
              <a:rPr lang="en-US" dirty="0" smtClean="0"/>
              <a:t> Self-assessment is a valuable learning tool as well as part of an assessment process.  </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a:t>
            </a:r>
            <a:r>
              <a:rPr lang="en-US" dirty="0" smtClean="0"/>
              <a:t> </a:t>
            </a:r>
            <a:r>
              <a:rPr lang="en-US" b="1" dirty="0" smtClean="0"/>
              <a:t>purpose</a:t>
            </a:r>
            <a:endParaRPr lang="en-US" dirty="0"/>
          </a:p>
        </p:txBody>
      </p:sp>
      <p:sp>
        <p:nvSpPr>
          <p:cNvPr id="3" name="Content Placeholder 2"/>
          <p:cNvSpPr>
            <a:spLocks noGrp="1"/>
          </p:cNvSpPr>
          <p:nvPr>
            <p:ph idx="1"/>
          </p:nvPr>
        </p:nvSpPr>
        <p:spPr/>
        <p:txBody>
          <a:bodyPr/>
          <a:lstStyle/>
          <a:p>
            <a:r>
              <a:rPr lang="en-US" dirty="0" smtClean="0"/>
              <a:t>The </a:t>
            </a:r>
            <a:r>
              <a:rPr lang="en-US" b="1" dirty="0" smtClean="0"/>
              <a:t>purpose</a:t>
            </a:r>
            <a:r>
              <a:rPr lang="en-US" dirty="0" smtClean="0"/>
              <a:t> of </a:t>
            </a:r>
            <a:r>
              <a:rPr lang="en-US" b="1" dirty="0" smtClean="0"/>
              <a:t>self</a:t>
            </a:r>
            <a:r>
              <a:rPr lang="en-US" dirty="0" smtClean="0"/>
              <a:t>-</a:t>
            </a:r>
            <a:r>
              <a:rPr lang="en-US" b="1" dirty="0" smtClean="0"/>
              <a:t>assessment</a:t>
            </a:r>
            <a:r>
              <a:rPr lang="en-US" dirty="0" smtClean="0"/>
              <a:t> is to help the individual know the extent of his abilities and to improve upon them without the need of a performance appraiser. It involves the use of questions such as; what are my strengths; what are the obstacles, etc.</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Tips for Self-Assessment</a:t>
            </a:r>
            <a:endParaRPr lang="en-US" b="1" dirty="0"/>
          </a:p>
        </p:txBody>
      </p:sp>
      <p:sp>
        <p:nvSpPr>
          <p:cNvPr id="3" name="Content Placeholder 2"/>
          <p:cNvSpPr>
            <a:spLocks noGrp="1"/>
          </p:cNvSpPr>
          <p:nvPr>
            <p:ph idx="1"/>
          </p:nvPr>
        </p:nvSpPr>
        <p:spPr/>
        <p:txBody>
          <a:bodyPr>
            <a:normAutofit fontScale="85000" lnSpcReduction="20000"/>
          </a:bodyPr>
          <a:lstStyle/>
          <a:p>
            <a:r>
              <a:rPr lang="en-US" sz="3300" b="1" dirty="0" smtClean="0"/>
              <a:t>I</a:t>
            </a:r>
            <a:r>
              <a:rPr lang="en-US" sz="3300" b="1" dirty="0" smtClean="0"/>
              <a:t>dentify </a:t>
            </a:r>
            <a:r>
              <a:rPr lang="en-US" sz="3300" b="1" dirty="0" smtClean="0"/>
              <a:t>their own skill gaps, where their knowledge is weak</a:t>
            </a:r>
          </a:p>
          <a:p>
            <a:r>
              <a:rPr lang="en-US" sz="3300" b="1" dirty="0" smtClean="0"/>
              <a:t>S</a:t>
            </a:r>
            <a:r>
              <a:rPr lang="en-US" sz="3300" b="1" dirty="0" smtClean="0"/>
              <a:t>ee </a:t>
            </a:r>
            <a:r>
              <a:rPr lang="en-US" sz="3300" b="1" dirty="0" smtClean="0"/>
              <a:t>where to focus their attention in learning</a:t>
            </a:r>
          </a:p>
          <a:p>
            <a:r>
              <a:rPr lang="en-US" sz="3300" b="1" dirty="0" smtClean="0"/>
              <a:t>S</a:t>
            </a:r>
            <a:r>
              <a:rPr lang="en-US" sz="3300" b="1" dirty="0" smtClean="0"/>
              <a:t>et </a:t>
            </a:r>
            <a:r>
              <a:rPr lang="en-US" sz="3300" b="1" dirty="0" smtClean="0"/>
              <a:t>realistic goals</a:t>
            </a:r>
          </a:p>
          <a:p>
            <a:r>
              <a:rPr lang="en-US" sz="3300" b="1" dirty="0" smtClean="0"/>
              <a:t>R</a:t>
            </a:r>
            <a:r>
              <a:rPr lang="en-US" sz="3300" b="1" dirty="0" smtClean="0"/>
              <a:t>evise </a:t>
            </a:r>
            <a:r>
              <a:rPr lang="en-US" sz="3300" b="1" dirty="0" smtClean="0"/>
              <a:t>their work</a:t>
            </a:r>
          </a:p>
          <a:p>
            <a:r>
              <a:rPr lang="en-US" sz="3300" b="1" dirty="0" smtClean="0"/>
              <a:t>T</a:t>
            </a:r>
            <a:r>
              <a:rPr lang="en-US" sz="3300" b="1" dirty="0" smtClean="0"/>
              <a:t>rack </a:t>
            </a:r>
            <a:r>
              <a:rPr lang="en-US" sz="3300" b="1" dirty="0" smtClean="0"/>
              <a:t>their own progress</a:t>
            </a:r>
          </a:p>
          <a:p>
            <a:r>
              <a:rPr lang="en-US" sz="3300" b="1" dirty="0" smtClean="0"/>
              <a:t>I</a:t>
            </a:r>
            <a:r>
              <a:rPr lang="en-US" sz="3300" b="1" dirty="0" smtClean="0"/>
              <a:t>f </a:t>
            </a:r>
            <a:r>
              <a:rPr lang="en-US" sz="3300" b="1" dirty="0" smtClean="0"/>
              <a:t>online, decide when to move to the next level of the course</a:t>
            </a:r>
          </a:p>
          <a:p>
            <a:r>
              <a:rPr lang="en-US" dirty="0" smtClean="0"/>
              <a:t>This process helps </a:t>
            </a:r>
            <a:r>
              <a:rPr lang="en-US" dirty="0" smtClean="0"/>
              <a:t>teachers to stay </a:t>
            </a:r>
            <a:r>
              <a:rPr lang="en-US" dirty="0" smtClean="0"/>
              <a:t>involved and motivated and encourages self-reflection and responsibility for their learning.</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Here's the checklist you can use to self-evaluate:</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Classroom Organization. </a:t>
            </a:r>
          </a:p>
          <a:p>
            <a:r>
              <a:rPr lang="en-US" b="1" dirty="0" smtClean="0"/>
              <a:t>Professional Behavior/Appearance. I'm alert for ways to improve my teaching. </a:t>
            </a:r>
          </a:p>
          <a:p>
            <a:r>
              <a:rPr lang="en-US" b="1" dirty="0" smtClean="0"/>
              <a:t>Classroom Control. </a:t>
            </a:r>
          </a:p>
          <a:p>
            <a:r>
              <a:rPr lang="en-US" b="1" dirty="0" smtClean="0"/>
              <a:t>Discipline/Character Training. </a:t>
            </a:r>
          </a:p>
          <a:p>
            <a:r>
              <a:rPr lang="en-US" b="1" dirty="0" smtClean="0"/>
              <a:t>Communication. </a:t>
            </a:r>
          </a:p>
          <a:p>
            <a:r>
              <a:rPr lang="en-US" b="1" dirty="0" smtClean="0"/>
              <a:t>Lesson Content. </a:t>
            </a:r>
          </a:p>
          <a:p>
            <a:r>
              <a:rPr lang="en-US" b="1" dirty="0" smtClean="0"/>
              <a:t>Student Engagement. </a:t>
            </a:r>
          </a:p>
          <a:p>
            <a:r>
              <a:rPr lang="en-US" b="1" dirty="0" smtClean="0"/>
              <a:t>Attitude.</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buNone/>
            </a:pPr>
            <a:r>
              <a:rPr lang="en-US" sz="11500" b="1" dirty="0" smtClean="0"/>
              <a:t>  Thank You</a:t>
            </a:r>
            <a:endParaRPr lang="en-US" sz="11500" b="1"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Journaling</a:t>
            </a:r>
            <a:r>
              <a:rPr lang="en-US" dirty="0" smtClean="0"/>
              <a:t> generally involves the practice of keeping a diary or </a:t>
            </a:r>
            <a:r>
              <a:rPr lang="en-US" b="1" dirty="0" smtClean="0"/>
              <a:t>journal</a:t>
            </a:r>
            <a:r>
              <a:rPr lang="en-US" dirty="0" smtClean="0"/>
              <a:t> that explores thoughts and feelings surrounding the events of your life. </a:t>
            </a:r>
            <a:endParaRPr lang="en-US" dirty="0" smtClean="0"/>
          </a:p>
          <a:p>
            <a:r>
              <a:rPr lang="en-US" dirty="0" smtClean="0"/>
              <a:t> </a:t>
            </a:r>
            <a:r>
              <a:rPr lang="en-US" dirty="0" smtClean="0"/>
              <a:t>The method you choose can depend on your needs at the time, and your personality; just do what feels right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Self-awareness</a:t>
            </a:r>
            <a:endParaRPr lang="en-US" dirty="0"/>
          </a:p>
        </p:txBody>
      </p:sp>
      <p:sp>
        <p:nvSpPr>
          <p:cNvPr id="3" name="Content Placeholder 2"/>
          <p:cNvSpPr>
            <a:spLocks noGrp="1"/>
          </p:cNvSpPr>
          <p:nvPr>
            <p:ph idx="1"/>
          </p:nvPr>
        </p:nvSpPr>
        <p:spPr/>
        <p:txBody>
          <a:bodyPr>
            <a:normAutofit fontScale="85000" lnSpcReduction="10000"/>
          </a:bodyPr>
          <a:lstStyle/>
          <a:p>
            <a:r>
              <a:rPr lang="en-US" dirty="0"/>
              <a:t>The better you understand yourself, the better you are able to accept or change who you are.</a:t>
            </a:r>
          </a:p>
          <a:p>
            <a:r>
              <a:rPr lang="en-US" dirty="0"/>
              <a:t>Being in the dark about yourself means that you will continue to get caught up in your own internal struggles and allow outside forces to mould and shape you.</a:t>
            </a:r>
          </a:p>
          <a:p>
            <a:r>
              <a:rPr lang="en-US" dirty="0"/>
              <a:t>How we see ourselves may be clouded by the feedback messages we received about ourselves from others.</a:t>
            </a:r>
          </a:p>
          <a:p>
            <a:r>
              <a:rPr lang="en-US" dirty="0"/>
              <a:t>But how could anyone know more about you than you?</a:t>
            </a:r>
          </a:p>
          <a:p>
            <a:r>
              <a:rPr lang="en-US" dirty="0"/>
              <a:t>They do not feel your emotions or think your thoughts; they do not face the issues that you wrestled with.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do we build self-awareness?</a:t>
            </a:r>
            <a:r>
              <a:rPr lang="en-US" dirty="0" smtClean="0"/>
              <a:t> </a:t>
            </a:r>
            <a:endParaRPr lang="en-US" dirty="0"/>
          </a:p>
        </p:txBody>
      </p:sp>
      <p:sp>
        <p:nvSpPr>
          <p:cNvPr id="3" name="Content Placeholder 2"/>
          <p:cNvSpPr>
            <a:spLocks noGrp="1"/>
          </p:cNvSpPr>
          <p:nvPr>
            <p:ph idx="1"/>
          </p:nvPr>
        </p:nvSpPr>
        <p:spPr>
          <a:xfrm>
            <a:off x="457200" y="1214422"/>
            <a:ext cx="8229600" cy="5357850"/>
          </a:xfrm>
        </p:spPr>
        <p:txBody>
          <a:bodyPr>
            <a:noAutofit/>
          </a:bodyPr>
          <a:lstStyle/>
          <a:p>
            <a:pPr>
              <a:buNone/>
            </a:pPr>
            <a:r>
              <a:rPr lang="en-US" sz="2800" dirty="0" smtClean="0"/>
              <a:t>1. Walking, especially in the quiet of nature, can be     useful in building self-awareness.</a:t>
            </a:r>
          </a:p>
          <a:p>
            <a:pPr>
              <a:buNone/>
            </a:pPr>
            <a:r>
              <a:rPr lang="en-US" sz="2800" dirty="0" smtClean="0"/>
              <a:t>2. Practicing mindfulness can increase self-awareness.</a:t>
            </a:r>
          </a:p>
          <a:p>
            <a:pPr>
              <a:buNone/>
            </a:pPr>
            <a:r>
              <a:rPr lang="en-US" sz="2800" dirty="0" smtClean="0"/>
              <a:t>3. Becoming a good listener can increase self-awareness. </a:t>
            </a:r>
          </a:p>
          <a:p>
            <a:pPr>
              <a:buNone/>
            </a:pPr>
            <a:r>
              <a:rPr lang="en-US" sz="2800" dirty="0" smtClean="0"/>
              <a:t> 4. Becoming more self-aware can be quite enlightening.</a:t>
            </a:r>
          </a:p>
          <a:p>
            <a:pPr>
              <a:buNone/>
            </a:pPr>
            <a:r>
              <a:rPr lang="en-US" sz="2800" dirty="0" smtClean="0"/>
              <a:t> 5. Self-awareness can open your mind to new perspectives. </a:t>
            </a:r>
          </a:p>
          <a:p>
            <a:pPr>
              <a:buNone/>
            </a:pPr>
            <a:r>
              <a:rPr lang="en-US" sz="2800" dirty="0" smtClean="0"/>
              <a:t>6. Self-awareness is connected to </a:t>
            </a:r>
            <a:r>
              <a:rPr lang="en-US" sz="2800" u="sng" dirty="0" smtClean="0"/>
              <a:t>self-esteem</a:t>
            </a:r>
            <a:r>
              <a:rPr lang="en-US" sz="2800" dirty="0" smtClean="0"/>
              <a:t>.</a:t>
            </a:r>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do we build self-awareness?</a:t>
            </a:r>
            <a:r>
              <a:rPr lang="en-US" dirty="0" smtClean="0"/>
              <a:t> </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7. Self-awareness can help you look at yourself objectively.</a:t>
            </a:r>
          </a:p>
          <a:p>
            <a:pPr>
              <a:buNone/>
            </a:pPr>
            <a:r>
              <a:rPr lang="en-US" dirty="0" smtClean="0"/>
              <a:t> 8. Journaling is a good way to become more self-aware. </a:t>
            </a:r>
          </a:p>
          <a:p>
            <a:pPr>
              <a:buNone/>
            </a:pPr>
            <a:r>
              <a:rPr lang="en-US" dirty="0" smtClean="0"/>
              <a:t>9. Feedback from others can help you be more self-aware.  </a:t>
            </a:r>
          </a:p>
          <a:p>
            <a:pPr>
              <a:buNone/>
            </a:pPr>
            <a:r>
              <a:rPr lang="en-US" dirty="0" smtClean="0"/>
              <a:t>10. Self-awareness can help you know your strengths and weaknesses. </a:t>
            </a:r>
          </a:p>
          <a:p>
            <a:pPr>
              <a:buNone/>
            </a:pPr>
            <a:r>
              <a:rPr lang="en-US" dirty="0" smtClean="0"/>
              <a:t> 11. Self-awareness can help you set intentions.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Recognition of self-character</a:t>
            </a:r>
            <a:endParaRPr lang="en-US" b="1" dirty="0"/>
          </a:p>
        </p:txBody>
      </p:sp>
      <p:sp>
        <p:nvSpPr>
          <p:cNvPr id="3" name="Content Placeholder 2"/>
          <p:cNvSpPr>
            <a:spLocks noGrp="1"/>
          </p:cNvSpPr>
          <p:nvPr>
            <p:ph idx="1"/>
          </p:nvPr>
        </p:nvSpPr>
        <p:spPr/>
        <p:txBody>
          <a:bodyPr>
            <a:normAutofit lnSpcReduction="10000"/>
          </a:bodyPr>
          <a:lstStyle/>
          <a:p>
            <a:r>
              <a:rPr lang="en-US" dirty="0" smtClean="0"/>
              <a:t>Self recognition, on the other hand, is a function that applies self awareness and discretion to distinguish between self and other. </a:t>
            </a:r>
          </a:p>
          <a:p>
            <a:r>
              <a:rPr lang="en-US" dirty="0" smtClean="0"/>
              <a:t>In medical terms, it allows your body to recognize infection, for example. In interpersonal terms, it allows you to recognize what you are responsible for and what you are not responsible for.</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Recognition of self-character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 The process by which the immune system of an organism distinguishes between the body's own chemicals, cells, and tissues and those of foreign organisms or agents — compare </a:t>
            </a:r>
            <a:r>
              <a:rPr lang="en-US" b="1" dirty="0" smtClean="0"/>
              <a:t>self</a:t>
            </a:r>
            <a:r>
              <a:rPr lang="en-US" dirty="0" smtClean="0"/>
              <a:t>-tolerance.</a:t>
            </a:r>
            <a:r>
              <a:rPr lang="en-US" b="1" dirty="0" smtClean="0"/>
              <a:t> </a:t>
            </a:r>
          </a:p>
          <a:p>
            <a:r>
              <a:rPr lang="en-US" b="1" dirty="0" smtClean="0"/>
              <a:t>Self</a:t>
            </a:r>
            <a:r>
              <a:rPr lang="en-US" dirty="0" smtClean="0"/>
              <a:t>-</a:t>
            </a:r>
            <a:r>
              <a:rPr lang="en-US" b="1" dirty="0" smtClean="0"/>
              <a:t>awareness</a:t>
            </a:r>
            <a:r>
              <a:rPr lang="en-US" dirty="0" smtClean="0"/>
              <a:t> involves being aware of different aspects of the </a:t>
            </a:r>
            <a:r>
              <a:rPr lang="en-US" b="1" dirty="0" smtClean="0"/>
              <a:t>self</a:t>
            </a:r>
            <a:r>
              <a:rPr lang="en-US" dirty="0" smtClean="0"/>
              <a:t> including traits, behaviors, and feelings</a:t>
            </a:r>
            <a:r>
              <a:rPr lang="en-US" dirty="0" smtClean="0"/>
              <a:t>.</a:t>
            </a:r>
          </a:p>
          <a:p>
            <a:r>
              <a:rPr lang="en-US" dirty="0" smtClean="0"/>
              <a:t> </a:t>
            </a:r>
            <a:r>
              <a:rPr lang="en-US" dirty="0" smtClean="0"/>
              <a:t>Essentially, it is a </a:t>
            </a:r>
            <a:r>
              <a:rPr lang="en-US" b="1" dirty="0" smtClean="0"/>
              <a:t>psychological</a:t>
            </a:r>
            <a:r>
              <a:rPr lang="en-US" dirty="0" smtClean="0"/>
              <a:t> state in which one-self becomes the focus of attention. </a:t>
            </a:r>
          </a:p>
          <a:p>
            <a:r>
              <a:rPr lang="en-US" dirty="0" smtClean="0"/>
              <a:t> To understand how we recognize ourselves in the mirror.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1037</TotalTime>
  <Words>1209</Words>
  <Application>Microsoft Office PowerPoint</Application>
  <PresentationFormat>On-screen Show (4:3)</PresentationFormat>
  <Paragraphs>255</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Self-awareness: Recognition of self-character, self-confidence, self-worth, self-esteem, self-development and self-assessment</vt:lpstr>
      <vt:lpstr>Self-awareness</vt:lpstr>
      <vt:lpstr>Self-awareness</vt:lpstr>
      <vt:lpstr>Self-awareness</vt:lpstr>
      <vt:lpstr>Self-awareness</vt:lpstr>
      <vt:lpstr>How do we build self-awareness? </vt:lpstr>
      <vt:lpstr>How do we build self-awareness? </vt:lpstr>
      <vt:lpstr>Recognition of self-character</vt:lpstr>
      <vt:lpstr> Recognition of self-character</vt:lpstr>
      <vt:lpstr>Recognition of self-character</vt:lpstr>
      <vt:lpstr>Slide 11</vt:lpstr>
      <vt:lpstr> Self-Confidence</vt:lpstr>
      <vt:lpstr>Self-Confidence</vt:lpstr>
      <vt:lpstr>Self-Confidence</vt:lpstr>
      <vt:lpstr>How to develop self-confidence?</vt:lpstr>
      <vt:lpstr>Tips to develop self-confidence</vt:lpstr>
      <vt:lpstr>Tips to develop self-confidence</vt:lpstr>
      <vt:lpstr>Tips to develop self-confidence</vt:lpstr>
      <vt:lpstr>Tips to develop self-confidence</vt:lpstr>
      <vt:lpstr>Tips to develop self-confidence</vt:lpstr>
      <vt:lpstr>Self-worth</vt:lpstr>
      <vt:lpstr>Self-worth</vt:lpstr>
      <vt:lpstr>Self-worth</vt:lpstr>
      <vt:lpstr>How to build self-worth?</vt:lpstr>
      <vt:lpstr>Self-esteem</vt:lpstr>
      <vt:lpstr>Self-esteem</vt:lpstr>
      <vt:lpstr>Self-esteem</vt:lpstr>
      <vt:lpstr>Self-esteem</vt:lpstr>
      <vt:lpstr>Self-esteem</vt:lpstr>
      <vt:lpstr>Factors to influence self-esteem</vt:lpstr>
      <vt:lpstr>  Characteristics of high self-esteem  </vt:lpstr>
      <vt:lpstr>Characteristics of Low self-esteem</vt:lpstr>
      <vt:lpstr>Self-Esteem vs. Self-Worth</vt:lpstr>
      <vt:lpstr>Self-Esteem vs. Self-Confidence</vt:lpstr>
      <vt:lpstr>How to develop Self-esteem?</vt:lpstr>
      <vt:lpstr>How to develop Self-esteem?</vt:lpstr>
      <vt:lpstr>Self Development</vt:lpstr>
      <vt:lpstr>Self Improvement Skills to Learn that Have Lifelong Benefits</vt:lpstr>
      <vt:lpstr>Self Improvement Skills to Learn that Have Lifelong Benefits</vt:lpstr>
      <vt:lpstr> Self Development Skills to Build Strong Personality</vt:lpstr>
      <vt:lpstr>Self-assessment</vt:lpstr>
      <vt:lpstr>Self-assessment </vt:lpstr>
      <vt:lpstr>The purpose</vt:lpstr>
      <vt:lpstr>Tips for Self-Assessment</vt:lpstr>
      <vt:lpstr>Here's the checklist you can use to self-evaluate:</vt:lpstr>
      <vt:lpstr>Slide 46</vt:lpstr>
      <vt:lpstr>Slide 47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 awareness: Recognition of self-character, self-confidence, self-worth, self-esteem, self-development and self-assessment</dc:title>
  <dc:creator>hp</dc:creator>
  <cp:lastModifiedBy>hp</cp:lastModifiedBy>
  <cp:revision>18</cp:revision>
  <dcterms:created xsi:type="dcterms:W3CDTF">2019-07-19T05:00:11Z</dcterms:created>
  <dcterms:modified xsi:type="dcterms:W3CDTF">2020-04-14T07:01:15Z</dcterms:modified>
</cp:coreProperties>
</file>