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60" r:id="rId3"/>
    <p:sldId id="257" r:id="rId4"/>
    <p:sldId id="263" r:id="rId5"/>
    <p:sldId id="264" r:id="rId6"/>
    <p:sldId id="258" r:id="rId7"/>
    <p:sldId id="259" r:id="rId8"/>
    <p:sldId id="261" r:id="rId9"/>
    <p:sldId id="265" r:id="rId10"/>
    <p:sldId id="267" r:id="rId11"/>
    <p:sldId id="266" r:id="rId12"/>
    <p:sldId id="268" r:id="rId13"/>
    <p:sldId id="269" r:id="rId14"/>
    <p:sldId id="271" r:id="rId15"/>
    <p:sldId id="270" r:id="rId16"/>
    <p:sldId id="272" r:id="rId17"/>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620"/>
    <p:restoredTop sz="94660"/>
  </p:normalViewPr>
  <p:slideViewPr>
    <p:cSldViewPr>
      <p:cViewPr varScale="1">
        <p:scale>
          <a:sx n="69" d="100"/>
          <a:sy n="69" d="100"/>
        </p:scale>
        <p:origin x="-1194" y="-108"/>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359965D9-C902-4852-9A67-957FEA2CE9AD}" type="datetimeFigureOut">
              <a:rPr lang="en-US" smtClean="0"/>
              <a:pPr/>
              <a:t>4/15/2020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033DC1F-DBF8-4480-A842-EF5EC96B319F}"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359965D9-C902-4852-9A67-957FEA2CE9AD}" type="datetimeFigureOut">
              <a:rPr lang="en-US" smtClean="0"/>
              <a:pPr/>
              <a:t>4/15/2020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033DC1F-DBF8-4480-A842-EF5EC96B319F}"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359965D9-C902-4852-9A67-957FEA2CE9AD}" type="datetimeFigureOut">
              <a:rPr lang="en-US" smtClean="0"/>
              <a:pPr/>
              <a:t>4/15/2020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033DC1F-DBF8-4480-A842-EF5EC96B319F}"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359965D9-C902-4852-9A67-957FEA2CE9AD}" type="datetimeFigureOut">
              <a:rPr lang="en-US" smtClean="0"/>
              <a:pPr/>
              <a:t>4/15/2020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033DC1F-DBF8-4480-A842-EF5EC96B319F}"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359965D9-C902-4852-9A67-957FEA2CE9AD}" type="datetimeFigureOut">
              <a:rPr lang="en-US" smtClean="0"/>
              <a:pPr/>
              <a:t>4/15/2020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033DC1F-DBF8-4480-A842-EF5EC96B319F}"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359965D9-C902-4852-9A67-957FEA2CE9AD}" type="datetimeFigureOut">
              <a:rPr lang="en-US" smtClean="0"/>
              <a:pPr/>
              <a:t>4/15/2020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033DC1F-DBF8-4480-A842-EF5EC96B319F}"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359965D9-C902-4852-9A67-957FEA2CE9AD}" type="datetimeFigureOut">
              <a:rPr lang="en-US" smtClean="0"/>
              <a:pPr/>
              <a:t>4/15/2020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E033DC1F-DBF8-4480-A842-EF5EC96B319F}"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359965D9-C902-4852-9A67-957FEA2CE9AD}" type="datetimeFigureOut">
              <a:rPr lang="en-US" smtClean="0"/>
              <a:pPr/>
              <a:t>4/15/2020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E033DC1F-DBF8-4480-A842-EF5EC96B319F}"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59965D9-C902-4852-9A67-957FEA2CE9AD}" type="datetimeFigureOut">
              <a:rPr lang="en-US" smtClean="0"/>
              <a:pPr/>
              <a:t>4/15/2020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E033DC1F-DBF8-4480-A842-EF5EC96B319F}"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359965D9-C902-4852-9A67-957FEA2CE9AD}" type="datetimeFigureOut">
              <a:rPr lang="en-US" smtClean="0"/>
              <a:pPr/>
              <a:t>4/15/2020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033DC1F-DBF8-4480-A842-EF5EC96B319F}"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359965D9-C902-4852-9A67-957FEA2CE9AD}" type="datetimeFigureOut">
              <a:rPr lang="en-US" smtClean="0"/>
              <a:pPr/>
              <a:t>4/15/2020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033DC1F-DBF8-4480-A842-EF5EC96B319F}"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59965D9-C902-4852-9A67-957FEA2CE9AD}" type="datetimeFigureOut">
              <a:rPr lang="en-US" smtClean="0"/>
              <a:pPr/>
              <a:t>4/15/2020</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033DC1F-DBF8-4480-A842-EF5EC96B319F}"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990600"/>
            <a:ext cx="7772400" cy="2895599"/>
          </a:xfrm>
        </p:spPr>
        <p:txBody>
          <a:bodyPr>
            <a:noAutofit/>
          </a:bodyPr>
          <a:lstStyle/>
          <a:p>
            <a:r>
              <a:rPr lang="en-US" sz="2800" b="1" dirty="0" smtClean="0"/>
              <a:t>1. B.Ed. </a:t>
            </a:r>
            <a:r>
              <a:rPr lang="en-US" sz="2800" b="1" dirty="0" err="1" smtClean="0"/>
              <a:t>Ist</a:t>
            </a:r>
            <a:r>
              <a:rPr lang="en-US" sz="2800" b="1" dirty="0" smtClean="0"/>
              <a:t> year C</a:t>
            </a:r>
            <a:r>
              <a:rPr lang="en-US" sz="2800" b="1" dirty="0" smtClean="0"/>
              <a:t>ourse 4 unit 3 bullet 3</a:t>
            </a:r>
            <a:br>
              <a:rPr lang="en-US" sz="2800" b="1" dirty="0" smtClean="0"/>
            </a:br>
            <a:r>
              <a:rPr lang="en-US" sz="6000" b="1" dirty="0" smtClean="0"/>
              <a:t>National </a:t>
            </a:r>
            <a:r>
              <a:rPr lang="en-US" sz="6000" b="1" dirty="0" smtClean="0"/>
              <a:t>Curriculum Framework 2005 </a:t>
            </a:r>
            <a:r>
              <a:rPr lang="en-US" sz="5400" b="1" dirty="0" smtClean="0"/>
              <a:t>(Language </a:t>
            </a:r>
            <a:r>
              <a:rPr lang="en-US" sz="5400" b="1" dirty="0" smtClean="0"/>
              <a:t>E</a:t>
            </a:r>
            <a:r>
              <a:rPr lang="en-US" sz="5400" b="1" dirty="0" smtClean="0"/>
              <a:t>ducation</a:t>
            </a:r>
            <a:r>
              <a:rPr lang="en-US" sz="5400" b="1" dirty="0" smtClean="0"/>
              <a:t>)</a:t>
            </a:r>
            <a:endParaRPr lang="en-US" sz="6000" b="1" dirty="0"/>
          </a:p>
        </p:txBody>
      </p:sp>
      <p:sp>
        <p:nvSpPr>
          <p:cNvPr id="3" name="Subtitle 2"/>
          <p:cNvSpPr>
            <a:spLocks noGrp="1"/>
          </p:cNvSpPr>
          <p:nvPr>
            <p:ph type="subTitle" idx="1"/>
          </p:nvPr>
        </p:nvSpPr>
        <p:spPr/>
        <p:txBody>
          <a:bodyPr/>
          <a:lstStyle/>
          <a:p>
            <a:r>
              <a:rPr lang="en-US" dirty="0" smtClean="0"/>
              <a:t>By</a:t>
            </a:r>
          </a:p>
          <a:p>
            <a:r>
              <a:rPr lang="en-US" dirty="0" smtClean="0"/>
              <a:t>Dr </a:t>
            </a:r>
            <a:r>
              <a:rPr lang="en-US" dirty="0" err="1" smtClean="0"/>
              <a:t>Monawwar</a:t>
            </a:r>
            <a:r>
              <a:rPr lang="en-US" dirty="0" smtClean="0"/>
              <a:t> </a:t>
            </a:r>
            <a:r>
              <a:rPr lang="en-US" dirty="0" err="1" smtClean="0"/>
              <a:t>Jahan</a:t>
            </a:r>
            <a:endParaRPr lang="en-US" dirty="0" smtClean="0"/>
          </a:p>
          <a:p>
            <a:r>
              <a:rPr lang="en-US" dirty="0" smtClean="0"/>
              <a:t>Principal, WTC.P.U.</a:t>
            </a:r>
            <a:endParaRPr lang="en-US"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Conclusion</a:t>
            </a:r>
            <a:endParaRPr lang="en-US" dirty="0"/>
          </a:p>
        </p:txBody>
      </p:sp>
      <p:sp>
        <p:nvSpPr>
          <p:cNvPr id="3" name="Content Placeholder 2"/>
          <p:cNvSpPr>
            <a:spLocks noGrp="1"/>
          </p:cNvSpPr>
          <p:nvPr>
            <p:ph idx="1"/>
          </p:nvPr>
        </p:nvSpPr>
        <p:spPr/>
        <p:txBody>
          <a:bodyPr>
            <a:normAutofit lnSpcReduction="10000"/>
          </a:bodyPr>
          <a:lstStyle/>
          <a:p>
            <a:r>
              <a:rPr lang="en-US" dirty="0" smtClean="0"/>
              <a:t>The </a:t>
            </a:r>
            <a:r>
              <a:rPr lang="en-US" dirty="0" smtClean="0"/>
              <a:t>NCF perceives </a:t>
            </a:r>
            <a:r>
              <a:rPr lang="en-US" dirty="0" smtClean="0"/>
              <a:t>multilingualism as a </a:t>
            </a:r>
            <a:r>
              <a:rPr lang="en-US" dirty="0" smtClean="0"/>
              <a:t>source of</a:t>
            </a:r>
            <a:r>
              <a:rPr lang="en-US" dirty="0" smtClean="0"/>
              <a:t> </a:t>
            </a:r>
            <a:r>
              <a:rPr lang="en-US" b="1" dirty="0" smtClean="0"/>
              <a:t>instruction</a:t>
            </a:r>
            <a:r>
              <a:rPr lang="en-US" dirty="0" smtClean="0"/>
              <a:t>.</a:t>
            </a:r>
            <a:r>
              <a:rPr lang="en-US" dirty="0" smtClean="0"/>
              <a:t> </a:t>
            </a:r>
            <a:endParaRPr lang="en-US" dirty="0" smtClean="0"/>
          </a:p>
          <a:p>
            <a:r>
              <a:rPr lang="en-US" dirty="0" smtClean="0"/>
              <a:t>Said “we </a:t>
            </a:r>
            <a:r>
              <a:rPr lang="en-US" dirty="0" smtClean="0"/>
              <a:t>should talk </a:t>
            </a:r>
            <a:r>
              <a:rPr lang="en-US" b="1" dirty="0" smtClean="0"/>
              <a:t>about</a:t>
            </a:r>
            <a:r>
              <a:rPr lang="en-US" dirty="0" smtClean="0"/>
              <a:t> medium of </a:t>
            </a:r>
            <a:r>
              <a:rPr lang="en-US" b="1" dirty="0" smtClean="0"/>
              <a:t>education</a:t>
            </a:r>
            <a:r>
              <a:rPr lang="en-US" dirty="0" smtClean="0"/>
              <a:t> instead of medium of </a:t>
            </a:r>
            <a:r>
              <a:rPr lang="en-US" b="1" dirty="0" smtClean="0"/>
              <a:t>instruction”</a:t>
            </a:r>
            <a:r>
              <a:rPr lang="en-US" dirty="0" smtClean="0"/>
              <a:t>.</a:t>
            </a:r>
          </a:p>
          <a:p>
            <a:r>
              <a:rPr lang="en-US" dirty="0" smtClean="0"/>
              <a:t> </a:t>
            </a:r>
            <a:r>
              <a:rPr lang="en-US" dirty="0" smtClean="0"/>
              <a:t>The need is to explore the </a:t>
            </a:r>
            <a:r>
              <a:rPr lang="en-US" dirty="0" smtClean="0"/>
              <a:t>role of</a:t>
            </a:r>
            <a:r>
              <a:rPr lang="en-US" dirty="0" smtClean="0"/>
              <a:t> </a:t>
            </a:r>
            <a:r>
              <a:rPr lang="en-US" b="1" dirty="0" smtClean="0"/>
              <a:t>language</a:t>
            </a:r>
            <a:r>
              <a:rPr lang="en-US" dirty="0" smtClean="0"/>
              <a:t> in </a:t>
            </a:r>
            <a:r>
              <a:rPr lang="en-US" b="1" dirty="0" smtClean="0"/>
              <a:t>education</a:t>
            </a:r>
            <a:r>
              <a:rPr lang="en-US" dirty="0" smtClean="0"/>
              <a:t> and the role of </a:t>
            </a:r>
            <a:r>
              <a:rPr lang="en-US" b="1" dirty="0" smtClean="0"/>
              <a:t>language</a:t>
            </a:r>
            <a:r>
              <a:rPr lang="en-US" dirty="0" smtClean="0"/>
              <a:t> in a child's life, since </a:t>
            </a:r>
            <a:r>
              <a:rPr lang="en-US" b="1" dirty="0" smtClean="0"/>
              <a:t>language</a:t>
            </a:r>
            <a:r>
              <a:rPr lang="en-US" dirty="0" smtClean="0"/>
              <a:t> is not content, but </a:t>
            </a:r>
            <a:r>
              <a:rPr lang="en-US" b="1" dirty="0" smtClean="0"/>
              <a:t>language</a:t>
            </a:r>
            <a:r>
              <a:rPr lang="en-US" dirty="0" smtClean="0"/>
              <a:t> gives life to </a:t>
            </a:r>
            <a:r>
              <a:rPr lang="en-US" dirty="0" smtClean="0"/>
              <a:t>content</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800" b="1" dirty="0" smtClean="0"/>
              <a:t>Conclusion</a:t>
            </a:r>
            <a:endParaRPr lang="en-US" sz="4800" b="1" dirty="0"/>
          </a:p>
        </p:txBody>
      </p:sp>
      <p:sp>
        <p:nvSpPr>
          <p:cNvPr id="3" name="Content Placeholder 2"/>
          <p:cNvSpPr>
            <a:spLocks noGrp="1"/>
          </p:cNvSpPr>
          <p:nvPr>
            <p:ph idx="1"/>
          </p:nvPr>
        </p:nvSpPr>
        <p:spPr/>
        <p:txBody>
          <a:bodyPr>
            <a:normAutofit lnSpcReduction="10000"/>
          </a:bodyPr>
          <a:lstStyle/>
          <a:p>
            <a:r>
              <a:rPr lang="en-US" b="1" dirty="0" smtClean="0"/>
              <a:t>Centrality of Language</a:t>
            </a:r>
          </a:p>
          <a:p>
            <a:r>
              <a:rPr lang="en-US" dirty="0" smtClean="0"/>
              <a:t>The importance of language in the life of any human being needs no emphasis.</a:t>
            </a:r>
          </a:p>
          <a:p>
            <a:r>
              <a:rPr lang="en-US" dirty="0" smtClean="0"/>
              <a:t> Language plays a very important role in the all round development of a child.</a:t>
            </a:r>
          </a:p>
          <a:p>
            <a:r>
              <a:rPr lang="en-US" dirty="0" smtClean="0"/>
              <a:t> It shapes the child's world, gives him / her means of expressing himself / herself, contributes to his / her emotional growth, besides academic and all other aspects of life.</a:t>
            </a:r>
            <a:endParaRPr lang="en-US"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Conclusion</a:t>
            </a:r>
            <a:endParaRPr lang="en-US" b="1" dirty="0"/>
          </a:p>
        </p:txBody>
      </p:sp>
      <p:sp>
        <p:nvSpPr>
          <p:cNvPr id="3" name="Content Placeholder 2"/>
          <p:cNvSpPr>
            <a:spLocks noGrp="1"/>
          </p:cNvSpPr>
          <p:nvPr>
            <p:ph idx="1"/>
          </p:nvPr>
        </p:nvSpPr>
        <p:spPr/>
        <p:txBody>
          <a:bodyPr>
            <a:normAutofit fontScale="25000" lnSpcReduction="20000"/>
          </a:bodyPr>
          <a:lstStyle/>
          <a:p>
            <a:pPr>
              <a:buNone/>
            </a:pPr>
            <a:r>
              <a:rPr lang="en-US" sz="9600" b="1" dirty="0" smtClean="0"/>
              <a:t>In </a:t>
            </a:r>
            <a:r>
              <a:rPr lang="en-US" sz="9600" b="1" dirty="0" smtClean="0"/>
              <a:t>nutshell</a:t>
            </a:r>
            <a:r>
              <a:rPr lang="en-US" sz="9600" dirty="0" smtClean="0"/>
              <a:t> </a:t>
            </a:r>
            <a:endParaRPr lang="en-US" sz="9600" dirty="0" smtClean="0"/>
          </a:p>
          <a:p>
            <a:r>
              <a:rPr lang="en-US" sz="11200" dirty="0" smtClean="0"/>
              <a:t>The </a:t>
            </a:r>
            <a:r>
              <a:rPr lang="en-US" sz="11200" dirty="0" smtClean="0"/>
              <a:t>National Curriculum Framework </a:t>
            </a:r>
            <a:r>
              <a:rPr lang="en-US" sz="11200" b="1" dirty="0" smtClean="0"/>
              <a:t>(NCF)-2005 </a:t>
            </a:r>
            <a:r>
              <a:rPr lang="en-US" sz="11200" dirty="0" smtClean="0"/>
              <a:t>strongly advocates multilingualism in school </a:t>
            </a:r>
            <a:r>
              <a:rPr lang="en-US" sz="11200" dirty="0" smtClean="0"/>
              <a:t>education.</a:t>
            </a:r>
            <a:endParaRPr lang="en-US" sz="11200" b="1" dirty="0" smtClean="0"/>
          </a:p>
          <a:p>
            <a:r>
              <a:rPr lang="en-US" sz="11200" dirty="0" smtClean="0"/>
              <a:t>The NCF 2005 </a:t>
            </a:r>
            <a:r>
              <a:rPr lang="en-US" sz="11200" dirty="0" smtClean="0"/>
              <a:t>has aimed at bringing about reforms in the education system to bring about a curriculum that is learner centric, has a flexible process, provide learner autonomy, teacher plays a role of a facilitator, supports and encourages learning, involves active participation of learners, develops multidisciplinary curriculum, focuses on education, brings about multiple and divergent exposure, multifarious, continuous appraisal in educational </a:t>
            </a:r>
            <a:r>
              <a:rPr lang="en-US" sz="11200" dirty="0" smtClean="0"/>
              <a:t>system.</a:t>
            </a:r>
            <a:endParaRPr lang="en-US" sz="1120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smtClean="0"/>
              <a:t>For further study</a:t>
            </a:r>
            <a:endParaRPr lang="en-US" b="1" dirty="0"/>
          </a:p>
        </p:txBody>
      </p:sp>
      <p:sp>
        <p:nvSpPr>
          <p:cNvPr id="3" name="Content Placeholder 2"/>
          <p:cNvSpPr>
            <a:spLocks noGrp="1"/>
          </p:cNvSpPr>
          <p:nvPr>
            <p:ph idx="1"/>
          </p:nvPr>
        </p:nvSpPr>
        <p:spPr/>
        <p:txBody>
          <a:bodyPr>
            <a:normAutofit lnSpcReduction="10000"/>
          </a:bodyPr>
          <a:lstStyle/>
          <a:p>
            <a:pPr>
              <a:buNone/>
            </a:pPr>
            <a:r>
              <a:rPr lang="en-US" b="1" dirty="0" smtClean="0"/>
              <a:t> </a:t>
            </a:r>
            <a:r>
              <a:rPr lang="en-US" b="1" dirty="0" smtClean="0"/>
              <a:t>  Original </a:t>
            </a:r>
            <a:r>
              <a:rPr lang="en-US" b="1" dirty="0" smtClean="0"/>
              <a:t>content of NCF regarding language </a:t>
            </a:r>
            <a:r>
              <a:rPr lang="en-US" b="1" dirty="0" smtClean="0"/>
              <a:t>education:</a:t>
            </a:r>
          </a:p>
          <a:p>
            <a:r>
              <a:rPr lang="en-US" i="1" dirty="0" smtClean="0"/>
              <a:t>Language </a:t>
            </a:r>
            <a:r>
              <a:rPr lang="en-US" i="1" dirty="0" smtClean="0"/>
              <a:t>teaching needs to be multilingual not only in terms of the number of languages offered to children but also in terms of evolving strategies that would use the multilingual classroom as a resource</a:t>
            </a:r>
            <a:r>
              <a:rPr lang="en-US" i="1" dirty="0" smtClean="0"/>
              <a:t>.</a:t>
            </a:r>
          </a:p>
          <a:p>
            <a:r>
              <a:rPr lang="en-US" i="1" dirty="0" smtClean="0"/>
              <a:t>  </a:t>
            </a:r>
            <a:r>
              <a:rPr lang="en-US" i="1" dirty="0" smtClean="0"/>
              <a:t>Home language(s) of children should be the medium of learning in schools.</a:t>
            </a:r>
            <a:endParaRPr lang="en-US" i="1"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t> Original content of NCF regarding language education</a:t>
            </a:r>
            <a:endParaRPr lang="en-US" dirty="0"/>
          </a:p>
        </p:txBody>
      </p:sp>
      <p:sp>
        <p:nvSpPr>
          <p:cNvPr id="3" name="Content Placeholder 2"/>
          <p:cNvSpPr>
            <a:spLocks noGrp="1"/>
          </p:cNvSpPr>
          <p:nvPr>
            <p:ph idx="1"/>
          </p:nvPr>
        </p:nvSpPr>
        <p:spPr/>
        <p:txBody>
          <a:bodyPr>
            <a:normAutofit fontScale="92500" lnSpcReduction="20000"/>
          </a:bodyPr>
          <a:lstStyle/>
          <a:p>
            <a:r>
              <a:rPr lang="en-US" i="1" dirty="0" smtClean="0"/>
              <a:t>If a school does not have provision for teaching in the children’s home language(s) at the higher levels, primary school education must still be covered through the home language(s). It is imperative that we </a:t>
            </a:r>
            <a:r>
              <a:rPr lang="en-US" i="1" dirty="0" err="1" smtClean="0"/>
              <a:t>honour</a:t>
            </a:r>
            <a:r>
              <a:rPr lang="en-US" i="1" dirty="0" smtClean="0"/>
              <a:t> the child’s home language(s). According to Article 350A of our Constitution, ‘it shall be the </a:t>
            </a:r>
            <a:r>
              <a:rPr lang="en-US" i="1" dirty="0" err="1" smtClean="0"/>
              <a:t>endeavour</a:t>
            </a:r>
            <a:r>
              <a:rPr lang="en-US" i="1" dirty="0" smtClean="0"/>
              <a:t> of every state and of every local authority within the state to provide adequate facilities for instruction in the mother tongue at the primary stage of education to children belonging to linguistic minority groups’.</a:t>
            </a:r>
            <a:endParaRPr lang="en-US" i="1"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t> Original content of NCF regarding language education</a:t>
            </a:r>
            <a:endParaRPr lang="en-US" dirty="0"/>
          </a:p>
        </p:txBody>
      </p:sp>
      <p:sp>
        <p:nvSpPr>
          <p:cNvPr id="3" name="Content Placeholder 2"/>
          <p:cNvSpPr>
            <a:spLocks noGrp="1"/>
          </p:cNvSpPr>
          <p:nvPr>
            <p:ph idx="1"/>
          </p:nvPr>
        </p:nvSpPr>
        <p:spPr/>
        <p:txBody>
          <a:bodyPr>
            <a:normAutofit fontScale="85000" lnSpcReduction="20000"/>
          </a:bodyPr>
          <a:lstStyle/>
          <a:p>
            <a:r>
              <a:rPr lang="en-US" i="1" dirty="0" smtClean="0"/>
              <a:t>Children will receive multilingual education from the outset. The three language formula needs to be implemented in its true spirit, promoting multilingual communicative abilities for a multilingual country. </a:t>
            </a:r>
            <a:endParaRPr lang="en-US" i="1" dirty="0" smtClean="0"/>
          </a:p>
          <a:p>
            <a:r>
              <a:rPr lang="en-US" i="1" dirty="0" smtClean="0"/>
              <a:t> </a:t>
            </a:r>
            <a:r>
              <a:rPr lang="en-US" i="1" dirty="0" smtClean="0"/>
              <a:t>In the non-Hindi speaking states, children learn Hindi. In the case of Hindi speaking states, children learn a language not spoken in their area. Sanskrit may also be studied as Modern Indian Language (MIL) in addition to these languages. </a:t>
            </a:r>
            <a:endParaRPr lang="en-US" i="1" dirty="0" smtClean="0"/>
          </a:p>
          <a:p>
            <a:r>
              <a:rPr lang="en-US" i="1" dirty="0" smtClean="0"/>
              <a:t> </a:t>
            </a:r>
            <a:r>
              <a:rPr lang="en-US" i="1" dirty="0" smtClean="0"/>
              <a:t>At later stages, study of classical and foreign languages may be introduced. (3.1.1. Language Education, NCF, 2005, p.37)</a:t>
            </a:r>
            <a:endParaRPr lang="en-US" i="1"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Autofit/>
          </a:bodyPr>
          <a:lstStyle/>
          <a:p>
            <a:pPr>
              <a:buNone/>
            </a:pPr>
            <a:r>
              <a:rPr lang="en-US" sz="11500" b="1" dirty="0" smtClean="0"/>
              <a:t>  Thank You</a:t>
            </a:r>
            <a:endParaRPr lang="en-US" sz="11500" b="1"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b="1" dirty="0" smtClean="0"/>
              <a:t>National Curriculum Framework</a:t>
            </a:r>
            <a:endParaRPr lang="en-US" dirty="0"/>
          </a:p>
        </p:txBody>
      </p:sp>
      <p:sp>
        <p:nvSpPr>
          <p:cNvPr id="3" name="Content Placeholder 2"/>
          <p:cNvSpPr>
            <a:spLocks noGrp="1"/>
          </p:cNvSpPr>
          <p:nvPr>
            <p:ph idx="1"/>
          </p:nvPr>
        </p:nvSpPr>
        <p:spPr/>
        <p:txBody>
          <a:bodyPr>
            <a:normAutofit fontScale="92500" lnSpcReduction="10000"/>
          </a:bodyPr>
          <a:lstStyle/>
          <a:p>
            <a:r>
              <a:rPr lang="en-US" sz="4000" dirty="0" smtClean="0"/>
              <a:t>The </a:t>
            </a:r>
            <a:r>
              <a:rPr lang="en-US" sz="4000" b="1" dirty="0" smtClean="0"/>
              <a:t>National Curriculum Framework 2005</a:t>
            </a:r>
            <a:r>
              <a:rPr lang="en-US" sz="4000" dirty="0" smtClean="0"/>
              <a:t> is one of the four National Curriculum Frameworks published in 1975, 1988, 2000 and </a:t>
            </a:r>
            <a:r>
              <a:rPr lang="en-US" sz="4000" b="1" dirty="0" smtClean="0"/>
              <a:t>2005</a:t>
            </a:r>
            <a:r>
              <a:rPr lang="en-US" sz="4000" dirty="0" smtClean="0"/>
              <a:t> by the NCERT. </a:t>
            </a:r>
          </a:p>
          <a:p>
            <a:r>
              <a:rPr lang="en-US" sz="4000" dirty="0" smtClean="0"/>
              <a:t>It provides the framework for making syllabi, textbooks and teaching practices within the school education programs.</a:t>
            </a:r>
          </a:p>
          <a:p>
            <a:endParaRPr lang="en-US"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Background of NCF </a:t>
            </a:r>
            <a:r>
              <a:rPr lang="en-US" b="1" dirty="0" smtClean="0"/>
              <a:t>2005</a:t>
            </a:r>
            <a:endParaRPr lang="en-US" b="1" dirty="0"/>
          </a:p>
        </p:txBody>
      </p:sp>
      <p:sp>
        <p:nvSpPr>
          <p:cNvPr id="3" name="Content Placeholder 2"/>
          <p:cNvSpPr>
            <a:spLocks noGrp="1"/>
          </p:cNvSpPr>
          <p:nvPr>
            <p:ph idx="1"/>
          </p:nvPr>
        </p:nvSpPr>
        <p:spPr/>
        <p:txBody>
          <a:bodyPr>
            <a:normAutofit fontScale="92500" lnSpcReduction="20000"/>
          </a:bodyPr>
          <a:lstStyle/>
          <a:p>
            <a:pPr fontAlgn="base"/>
            <a:r>
              <a:rPr lang="en-US" b="1" dirty="0" smtClean="0"/>
              <a:t>NPE 1986</a:t>
            </a:r>
            <a:r>
              <a:rPr lang="en-US" dirty="0" smtClean="0"/>
              <a:t>, assigned a special role to </a:t>
            </a:r>
            <a:r>
              <a:rPr lang="en-US" b="1" dirty="0" smtClean="0"/>
              <a:t>NCERT</a:t>
            </a:r>
            <a:r>
              <a:rPr lang="en-US" dirty="0" smtClean="0"/>
              <a:t> </a:t>
            </a:r>
            <a:r>
              <a:rPr lang="en-US" dirty="0" smtClean="0"/>
              <a:t> </a:t>
            </a:r>
            <a:r>
              <a:rPr lang="en-US" dirty="0" smtClean="0"/>
              <a:t>for</a:t>
            </a:r>
            <a:r>
              <a:rPr lang="en-US" dirty="0" smtClean="0"/>
              <a:t> </a:t>
            </a:r>
            <a:r>
              <a:rPr lang="en-US" dirty="0" smtClean="0"/>
              <a:t>preparing and promoting </a:t>
            </a:r>
            <a:r>
              <a:rPr lang="en-US" b="1" dirty="0" smtClean="0"/>
              <a:t>National Curriculum Frame</a:t>
            </a:r>
            <a:r>
              <a:rPr lang="en-US" b="1" dirty="0" smtClean="0"/>
              <a:t>work</a:t>
            </a:r>
            <a:r>
              <a:rPr lang="en-US" b="1" dirty="0" smtClean="0"/>
              <a:t>.</a:t>
            </a:r>
            <a:endParaRPr lang="en-US" b="1" dirty="0" smtClean="0"/>
          </a:p>
          <a:p>
            <a:pPr fontAlgn="base"/>
            <a:r>
              <a:rPr lang="en-US" b="1" dirty="0" err="1" smtClean="0"/>
              <a:t>Yash</a:t>
            </a:r>
            <a:r>
              <a:rPr lang="en-US" b="1" dirty="0" smtClean="0"/>
              <a:t> Pal Committee </a:t>
            </a:r>
            <a:r>
              <a:rPr lang="en-US" dirty="0" smtClean="0"/>
              <a:t>Report, </a:t>
            </a:r>
            <a:r>
              <a:rPr lang="en-US" b="1" dirty="0" smtClean="0"/>
              <a:t>‘Learning without Burden’ (1993)</a:t>
            </a:r>
            <a:r>
              <a:rPr lang="en-US" dirty="0" smtClean="0"/>
              <a:t> observes that learning has become a source of burden and stress on children and their parents.</a:t>
            </a:r>
          </a:p>
          <a:p>
            <a:pPr fontAlgn="base"/>
            <a:r>
              <a:rPr lang="en-US" dirty="0" smtClean="0"/>
              <a:t>Considering these observations, Executive Committee of </a:t>
            </a:r>
            <a:r>
              <a:rPr lang="en-US" b="1" dirty="0" smtClean="0"/>
              <a:t>NCERT</a:t>
            </a:r>
            <a:r>
              <a:rPr lang="en-US" dirty="0" smtClean="0"/>
              <a:t> decided at its meeting of July 14, 2004, to revise the National Curriculum Framework.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National Curriculum Framework</a:t>
            </a:r>
            <a:endParaRPr lang="en-US" dirty="0"/>
          </a:p>
        </p:txBody>
      </p:sp>
      <p:sp>
        <p:nvSpPr>
          <p:cNvPr id="3" name="Content Placeholder 2"/>
          <p:cNvSpPr>
            <a:spLocks noGrp="1"/>
          </p:cNvSpPr>
          <p:nvPr>
            <p:ph idx="1"/>
          </p:nvPr>
        </p:nvSpPr>
        <p:spPr/>
        <p:txBody>
          <a:bodyPr>
            <a:normAutofit lnSpcReduction="10000"/>
          </a:bodyPr>
          <a:lstStyle/>
          <a:p>
            <a:r>
              <a:rPr lang="en-US" dirty="0" smtClean="0"/>
              <a:t>The process of development of </a:t>
            </a:r>
            <a:r>
              <a:rPr lang="en-US" dirty="0" smtClean="0"/>
              <a:t>NCF 2005 </a:t>
            </a:r>
            <a:r>
              <a:rPr lang="en-US" dirty="0" smtClean="0"/>
              <a:t>was initiated in November, 2004 by setting up various structures like </a:t>
            </a:r>
            <a:r>
              <a:rPr lang="en-US" b="1" dirty="0" smtClean="0"/>
              <a:t>National Steering Committee </a:t>
            </a:r>
            <a:r>
              <a:rPr lang="en-US" dirty="0" smtClean="0"/>
              <a:t>Chaired by Prof. </a:t>
            </a:r>
            <a:r>
              <a:rPr lang="en-US" b="1" dirty="0" err="1" smtClean="0"/>
              <a:t>Yash</a:t>
            </a:r>
            <a:r>
              <a:rPr lang="en-US" b="1" dirty="0" smtClean="0"/>
              <a:t> Pal </a:t>
            </a:r>
            <a:r>
              <a:rPr lang="en-US" dirty="0" smtClean="0"/>
              <a:t>and twenty-one National Focus Groups on themes of :</a:t>
            </a:r>
          </a:p>
          <a:p>
            <a:r>
              <a:rPr lang="en-US" b="1" dirty="0" smtClean="0"/>
              <a:t>Curricular areas, </a:t>
            </a:r>
          </a:p>
          <a:p>
            <a:r>
              <a:rPr lang="en-US" b="1" dirty="0" smtClean="0"/>
              <a:t>Systemic reforms and</a:t>
            </a:r>
          </a:p>
          <a:p>
            <a:r>
              <a:rPr lang="en-US" b="1" dirty="0" smtClean="0"/>
              <a:t>National </a:t>
            </a:r>
            <a:r>
              <a:rPr lang="en-US" b="1" dirty="0" smtClean="0"/>
              <a:t>concerns. </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smtClean="0"/>
              <a:t>Methodology</a:t>
            </a:r>
            <a:endParaRPr lang="en-US" b="1" dirty="0"/>
          </a:p>
        </p:txBody>
      </p:sp>
      <p:sp>
        <p:nvSpPr>
          <p:cNvPr id="3" name="Content Placeholder 2"/>
          <p:cNvSpPr>
            <a:spLocks noGrp="1"/>
          </p:cNvSpPr>
          <p:nvPr>
            <p:ph idx="1"/>
          </p:nvPr>
        </p:nvSpPr>
        <p:spPr/>
        <p:txBody>
          <a:bodyPr>
            <a:normAutofit fontScale="85000" lnSpcReduction="20000"/>
          </a:bodyPr>
          <a:lstStyle/>
          <a:p>
            <a:r>
              <a:rPr lang="en-US" dirty="0" smtClean="0"/>
              <a:t> </a:t>
            </a:r>
            <a:r>
              <a:rPr lang="en-US" b="1" dirty="0" smtClean="0"/>
              <a:t>Analysis of existing curriculum, </a:t>
            </a:r>
          </a:p>
          <a:p>
            <a:r>
              <a:rPr lang="en-US" b="1" dirty="0" smtClean="0"/>
              <a:t>Consultation with:</a:t>
            </a:r>
          </a:p>
          <a:p>
            <a:pPr>
              <a:buNone/>
            </a:pPr>
            <a:r>
              <a:rPr lang="en-US" dirty="0" smtClean="0"/>
              <a:t>                                       Commission and Committees </a:t>
            </a:r>
          </a:p>
          <a:p>
            <a:pPr>
              <a:buNone/>
            </a:pPr>
            <a:r>
              <a:rPr lang="en-US" dirty="0" smtClean="0"/>
              <a:t>                                       Administrators, </a:t>
            </a:r>
          </a:p>
          <a:p>
            <a:pPr>
              <a:buNone/>
            </a:pPr>
            <a:r>
              <a:rPr lang="en-US" dirty="0" smtClean="0"/>
              <a:t>                                       Principals, </a:t>
            </a:r>
          </a:p>
          <a:p>
            <a:pPr>
              <a:buNone/>
            </a:pPr>
            <a:r>
              <a:rPr lang="en-US" dirty="0" smtClean="0"/>
              <a:t>                                       Headmasters,</a:t>
            </a:r>
          </a:p>
          <a:p>
            <a:pPr>
              <a:buNone/>
            </a:pPr>
            <a:r>
              <a:rPr lang="en-US" dirty="0" smtClean="0"/>
              <a:t>                                       Teachers,</a:t>
            </a:r>
          </a:p>
          <a:p>
            <a:pPr>
              <a:buNone/>
            </a:pPr>
            <a:r>
              <a:rPr lang="en-US" dirty="0" smtClean="0"/>
              <a:t>                                       Parents,</a:t>
            </a:r>
          </a:p>
          <a:p>
            <a:pPr>
              <a:buNone/>
            </a:pPr>
            <a:r>
              <a:rPr lang="en-US" dirty="0" smtClean="0"/>
              <a:t>                                       Students, </a:t>
            </a:r>
          </a:p>
          <a:p>
            <a:pPr>
              <a:buNone/>
            </a:pPr>
            <a:r>
              <a:rPr lang="en-US" dirty="0" smtClean="0"/>
              <a:t>                                       General public</a:t>
            </a:r>
          </a:p>
          <a:p>
            <a:endParaRPr lang="en-US"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NCF 2005</a:t>
            </a:r>
            <a:endParaRPr lang="en-US" dirty="0"/>
          </a:p>
        </p:txBody>
      </p:sp>
      <p:sp>
        <p:nvSpPr>
          <p:cNvPr id="3" name="Content Placeholder 2"/>
          <p:cNvSpPr>
            <a:spLocks noGrp="1"/>
          </p:cNvSpPr>
          <p:nvPr>
            <p:ph idx="1"/>
          </p:nvPr>
        </p:nvSpPr>
        <p:spPr/>
        <p:txBody>
          <a:bodyPr>
            <a:normAutofit fontScale="92500" lnSpcReduction="20000"/>
          </a:bodyPr>
          <a:lstStyle/>
          <a:p>
            <a:pPr fontAlgn="base"/>
            <a:r>
              <a:rPr lang="en-US" dirty="0" smtClean="0"/>
              <a:t>After consultation and wide </a:t>
            </a:r>
            <a:r>
              <a:rPr lang="en-US" dirty="0" smtClean="0"/>
              <a:t>ranging deliberations and inputs from multiple sources involving different levels of stakeholders helped in shaping the draft of NCF.</a:t>
            </a:r>
          </a:p>
          <a:p>
            <a:pPr fontAlgn="base"/>
            <a:r>
              <a:rPr lang="en-US" dirty="0" smtClean="0"/>
              <a:t>The draft NCF was translated into 22 languages listed in the VIII Schedule of the Constitution. The translated versions were widely disseminated and consultations with stakeholders at district and local level helped in developing the final draft.</a:t>
            </a:r>
          </a:p>
          <a:p>
            <a:pPr fontAlgn="base"/>
            <a:r>
              <a:rPr lang="en-US" dirty="0" smtClean="0"/>
              <a:t>The NCF was approved by </a:t>
            </a:r>
            <a:r>
              <a:rPr lang="en-US" b="1" dirty="0" smtClean="0"/>
              <a:t>Central Advisory Board on Education</a:t>
            </a:r>
            <a:r>
              <a:rPr lang="en-US" dirty="0" smtClean="0"/>
              <a:t> in September, </a:t>
            </a:r>
            <a:r>
              <a:rPr lang="en-US" b="1" dirty="0" smtClean="0"/>
              <a:t>2005.</a:t>
            </a:r>
            <a:endParaRPr lang="en-US" b="1"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t>Recommendations of NCF </a:t>
            </a:r>
            <a:r>
              <a:rPr lang="en-US" b="1" dirty="0" smtClean="0"/>
              <a:t>2005 for language education</a:t>
            </a:r>
            <a:endParaRPr lang="en-US" dirty="0"/>
          </a:p>
        </p:txBody>
      </p:sp>
      <p:sp>
        <p:nvSpPr>
          <p:cNvPr id="3" name="Content Placeholder 2"/>
          <p:cNvSpPr>
            <a:spLocks noGrp="1"/>
          </p:cNvSpPr>
          <p:nvPr>
            <p:ph idx="1"/>
          </p:nvPr>
        </p:nvSpPr>
        <p:spPr/>
        <p:txBody>
          <a:bodyPr>
            <a:normAutofit fontScale="85000" lnSpcReduction="10000"/>
          </a:bodyPr>
          <a:lstStyle/>
          <a:p>
            <a:pPr fontAlgn="base"/>
            <a:r>
              <a:rPr lang="en-US" b="1" dirty="0" smtClean="0"/>
              <a:t>NCF 2005</a:t>
            </a:r>
            <a:r>
              <a:rPr lang="en-US" dirty="0" smtClean="0"/>
              <a:t> Gives a Fresh Impetus to </a:t>
            </a:r>
            <a:r>
              <a:rPr lang="en-US" b="1" dirty="0" smtClean="0"/>
              <a:t>Language Education</a:t>
            </a:r>
            <a:r>
              <a:rPr lang="en-US" dirty="0" smtClean="0"/>
              <a:t>:</a:t>
            </a:r>
          </a:p>
          <a:p>
            <a:pPr fontAlgn="base"/>
            <a:r>
              <a:rPr lang="en-US" dirty="0" smtClean="0"/>
              <a:t>Children's mother tongues, including tribal </a:t>
            </a:r>
            <a:r>
              <a:rPr lang="en-US" b="1" dirty="0" smtClean="0"/>
              <a:t>languages</a:t>
            </a:r>
            <a:r>
              <a:rPr lang="en-US" dirty="0" smtClean="0"/>
              <a:t> should be considered as the best medium of </a:t>
            </a:r>
            <a:r>
              <a:rPr lang="en-US" b="1" dirty="0" smtClean="0"/>
              <a:t>instruction</a:t>
            </a:r>
            <a:r>
              <a:rPr lang="en-US" dirty="0" smtClean="0"/>
              <a:t>. </a:t>
            </a:r>
          </a:p>
          <a:p>
            <a:pPr fontAlgn="base"/>
            <a:r>
              <a:rPr lang="en-US" dirty="0" smtClean="0"/>
              <a:t>Proficiency in multiple </a:t>
            </a:r>
            <a:r>
              <a:rPr lang="en-US" b="1" dirty="0" smtClean="0"/>
              <a:t>languages</a:t>
            </a:r>
            <a:r>
              <a:rPr lang="en-US" dirty="0" smtClean="0"/>
              <a:t> including English should be encouraged in children. </a:t>
            </a:r>
          </a:p>
          <a:p>
            <a:pPr fontAlgn="base"/>
            <a:r>
              <a:rPr lang="en-US" dirty="0" smtClean="0"/>
              <a:t>Reading should be emphasized throughout the primary classes.</a:t>
            </a:r>
          </a:p>
          <a:p>
            <a:pPr fontAlgn="base"/>
            <a:r>
              <a:rPr lang="en-US" dirty="0" smtClean="0"/>
              <a:t>Curriculum should contain multi-lingual proficiency only if mother tongue is considered as second language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b="1" dirty="0" smtClean="0"/>
              <a:t>Recommendations of NCF 2005</a:t>
            </a:r>
            <a:endParaRPr lang="en-US" sz="4000" dirty="0"/>
          </a:p>
        </p:txBody>
      </p:sp>
      <p:sp>
        <p:nvSpPr>
          <p:cNvPr id="3" name="Content Placeholder 2"/>
          <p:cNvSpPr>
            <a:spLocks noGrp="1"/>
          </p:cNvSpPr>
          <p:nvPr>
            <p:ph idx="1"/>
          </p:nvPr>
        </p:nvSpPr>
        <p:spPr>
          <a:xfrm>
            <a:off x="457200" y="1143000"/>
            <a:ext cx="8229600" cy="5410200"/>
          </a:xfrm>
        </p:spPr>
        <p:txBody>
          <a:bodyPr>
            <a:normAutofit fontScale="32500" lnSpcReduction="20000"/>
          </a:bodyPr>
          <a:lstStyle/>
          <a:p>
            <a:pPr>
              <a:buNone/>
            </a:pPr>
            <a:r>
              <a:rPr lang="en-US" sz="9800" dirty="0" smtClean="0"/>
              <a:t>    </a:t>
            </a:r>
            <a:r>
              <a:rPr lang="en-US" sz="11100" dirty="0" smtClean="0"/>
              <a:t>A </a:t>
            </a:r>
            <a:r>
              <a:rPr lang="en-US" sz="11100" dirty="0" smtClean="0"/>
              <a:t>renewed attempt should be made to implement the three language formula.</a:t>
            </a:r>
            <a:endParaRPr lang="en-US" sz="4300" dirty="0" smtClean="0"/>
          </a:p>
          <a:p>
            <a:pPr>
              <a:buNone/>
            </a:pPr>
            <a:r>
              <a:rPr lang="en-US" sz="11100" b="1" dirty="0" smtClean="0"/>
              <a:t> </a:t>
            </a:r>
            <a:r>
              <a:rPr lang="en-US" sz="9800" b="1" dirty="0" smtClean="0"/>
              <a:t>Three language formula</a:t>
            </a:r>
            <a:endParaRPr lang="en-US" sz="11100" dirty="0" smtClean="0"/>
          </a:p>
          <a:p>
            <a:r>
              <a:rPr lang="en-US" sz="11100" dirty="0" smtClean="0"/>
              <a:t> Medium of communication should be the home language.</a:t>
            </a:r>
            <a:endParaRPr lang="en-US" sz="11100" baseline="30000" dirty="0" smtClean="0"/>
          </a:p>
          <a:p>
            <a:r>
              <a:rPr lang="en-US" sz="11100" dirty="0" smtClean="0"/>
              <a:t> </a:t>
            </a:r>
            <a:r>
              <a:rPr lang="en-US" sz="11100" b="1" dirty="0" smtClean="0"/>
              <a:t>The First language </a:t>
            </a:r>
            <a:r>
              <a:rPr lang="en-US" sz="11100" dirty="0" smtClean="0"/>
              <a:t>to be studied must be the mother tongue or the regional language. </a:t>
            </a:r>
          </a:p>
          <a:p>
            <a:r>
              <a:rPr lang="en-US" sz="11100" b="1" dirty="0" smtClean="0"/>
              <a:t>The Second language </a:t>
            </a:r>
            <a:r>
              <a:rPr lang="en-US" sz="11100" dirty="0" smtClean="0"/>
              <a:t>– In Hindi speaking States, the second language will be some other modern Indian language or English, </a:t>
            </a:r>
            <a:endParaRPr lang="en-US" sz="9800" dirty="0" smtClean="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Recommendations of NCF 2005</a:t>
            </a:r>
            <a:endParaRPr lang="en-US" dirty="0"/>
          </a:p>
        </p:txBody>
      </p:sp>
      <p:sp>
        <p:nvSpPr>
          <p:cNvPr id="3" name="Content Placeholder 2"/>
          <p:cNvSpPr>
            <a:spLocks noGrp="1"/>
          </p:cNvSpPr>
          <p:nvPr>
            <p:ph idx="1"/>
          </p:nvPr>
        </p:nvSpPr>
        <p:spPr/>
        <p:txBody>
          <a:bodyPr>
            <a:normAutofit fontScale="85000" lnSpcReduction="20000"/>
          </a:bodyPr>
          <a:lstStyle/>
          <a:p>
            <a:r>
              <a:rPr lang="en-US" sz="3600" b="1" dirty="0" smtClean="0"/>
              <a:t>The Third language </a:t>
            </a:r>
            <a:r>
              <a:rPr lang="en-US" sz="3600" dirty="0" smtClean="0"/>
              <a:t>– In Hindi speaking States, the third language will be English or a modern Indian language not studied as the second language, </a:t>
            </a:r>
          </a:p>
          <a:p>
            <a:r>
              <a:rPr lang="en-US" sz="3600" dirty="0" smtClean="0"/>
              <a:t> In non-Hindi speaking States, the second language will be Hindi or English. </a:t>
            </a:r>
          </a:p>
          <a:p>
            <a:r>
              <a:rPr lang="en-US" sz="3600" dirty="0" smtClean="0"/>
              <a:t> In non-Hindi speaking States, the third language will be English or a modern Indian language not studied as the second </a:t>
            </a:r>
            <a:r>
              <a:rPr lang="en-US" sz="3600" dirty="0" smtClean="0"/>
              <a:t>language. </a:t>
            </a:r>
            <a:r>
              <a:rPr lang="en-US" sz="3600" dirty="0" smtClean="0"/>
              <a:t>Sanskrit may also be studied as Modern Indian Language (MIL) in addition to these languages. </a:t>
            </a:r>
            <a:endParaRPr lang="en-US"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938</TotalTime>
  <Words>842</Words>
  <Application>Microsoft Office PowerPoint</Application>
  <PresentationFormat>On-screen Show (4:3)</PresentationFormat>
  <Paragraphs>71</Paragraphs>
  <Slides>16</Slides>
  <Notes>0</Notes>
  <HiddenSlides>0</HiddenSlides>
  <MMClips>0</MMClips>
  <ScaleCrop>false</ScaleCrop>
  <HeadingPairs>
    <vt:vector size="4" baseType="variant">
      <vt:variant>
        <vt:lpstr>Theme</vt:lpstr>
      </vt:variant>
      <vt:variant>
        <vt:i4>1</vt:i4>
      </vt:variant>
      <vt:variant>
        <vt:lpstr>Slide Titles</vt:lpstr>
      </vt:variant>
      <vt:variant>
        <vt:i4>16</vt:i4>
      </vt:variant>
    </vt:vector>
  </HeadingPairs>
  <TitlesOfParts>
    <vt:vector size="17" baseType="lpstr">
      <vt:lpstr>Office Theme</vt:lpstr>
      <vt:lpstr>1. B.Ed. Ist year Course 4 unit 3 bullet 3 National Curriculum Framework 2005 (Language Education)</vt:lpstr>
      <vt:lpstr>National Curriculum Framework</vt:lpstr>
      <vt:lpstr>Background of NCF 2005</vt:lpstr>
      <vt:lpstr>National Curriculum Framework</vt:lpstr>
      <vt:lpstr>Methodology</vt:lpstr>
      <vt:lpstr>NCF 2005</vt:lpstr>
      <vt:lpstr>Recommendations of NCF 2005 for language education</vt:lpstr>
      <vt:lpstr>Recommendations of NCF 2005</vt:lpstr>
      <vt:lpstr>Recommendations of NCF 2005</vt:lpstr>
      <vt:lpstr>Conclusion</vt:lpstr>
      <vt:lpstr>Conclusion</vt:lpstr>
      <vt:lpstr>Conclusion</vt:lpstr>
      <vt:lpstr>For further study</vt:lpstr>
      <vt:lpstr> Original content of NCF regarding language education</vt:lpstr>
      <vt:lpstr> Original content of NCF regarding language education</vt:lpstr>
      <vt:lpstr>Slide 16</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National Curriculum Framework 2005 (language education)</dc:title>
  <dc:creator>WTC</dc:creator>
  <cp:lastModifiedBy>hp</cp:lastModifiedBy>
  <cp:revision>13</cp:revision>
  <dcterms:created xsi:type="dcterms:W3CDTF">2019-11-13T06:38:57Z</dcterms:created>
  <dcterms:modified xsi:type="dcterms:W3CDTF">2020-04-15T03:20:32Z</dcterms:modified>
</cp:coreProperties>
</file>