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6" r:id="rId10"/>
    <p:sldId id="267" r:id="rId11"/>
    <p:sldId id="268" r:id="rId12"/>
    <p:sldId id="269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F6DAB-EA65-45A1-AA15-BADEE06F1B66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E3BF3-A91A-4B31-92F1-001ADCFCE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914650"/>
          </a:xfrm>
          <a:solidFill>
            <a:srgbClr val="FFC000"/>
          </a:solidFill>
        </p:spPr>
        <p:txBody>
          <a:bodyPr/>
          <a:lstStyle/>
          <a:p>
            <a:r>
              <a:rPr lang="en-US" b="1" dirty="0" smtClean="0"/>
              <a:t>TOPIC </a:t>
            </a:r>
            <a:br>
              <a:rPr lang="en-US" b="1" dirty="0" smtClean="0"/>
            </a:br>
            <a:r>
              <a:rPr lang="en-US" b="1" dirty="0" smtClean="0"/>
              <a:t>LEARNING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828800"/>
          </a:xfrm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BY : </a:t>
            </a:r>
            <a:r>
              <a:rPr lang="en-US" dirty="0" smtClean="0">
                <a:solidFill>
                  <a:srgbClr val="FF0000"/>
                </a:solidFill>
              </a:rPr>
              <a:t>GUFRAN ALAM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ASST. PROFESSOR</a:t>
            </a:r>
          </a:p>
          <a:p>
            <a:r>
              <a:rPr lang="en-US" smtClean="0">
                <a:solidFill>
                  <a:srgbClr val="FF0000"/>
                </a:solidFill>
              </a:rPr>
              <a:t>WTC , P.U , PATNA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Planning stage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Planning stage (Cognitive)</a:t>
            </a:r>
          </a:p>
          <a:p>
            <a:pPr marL="514350" indent="-514350"/>
            <a:r>
              <a:rPr lang="en-US" dirty="0" smtClean="0"/>
              <a:t>Skill learning goals are set and learning is begun</a:t>
            </a:r>
          </a:p>
          <a:p>
            <a:pPr marL="514350" indent="-514350"/>
            <a:r>
              <a:rPr lang="en-US" dirty="0" smtClean="0"/>
              <a:t>Trial and error methods used</a:t>
            </a:r>
          </a:p>
          <a:p>
            <a:pPr marL="514350" indent="-514350"/>
            <a:r>
              <a:rPr lang="en-US" dirty="0" smtClean="0"/>
              <a:t>Improvement is rapid, but movement are jerky and uncoordinated</a:t>
            </a:r>
          </a:p>
          <a:p>
            <a:pPr marL="514350" indent="-514350"/>
            <a:r>
              <a:rPr lang="en-US" dirty="0" smtClean="0"/>
              <a:t>Use of models and an initial look at techniques</a:t>
            </a:r>
          </a:p>
          <a:p>
            <a:pPr marL="514350" indent="-514350"/>
            <a:r>
              <a:rPr lang="en-US" dirty="0" smtClean="0"/>
              <a:t>Demands high attention and concentration.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Associative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Specific motor </a:t>
            </a:r>
            <a:r>
              <a:rPr lang="en-US" dirty="0" err="1" smtClean="0"/>
              <a:t>programmes</a:t>
            </a:r>
            <a:r>
              <a:rPr lang="en-US" dirty="0" smtClean="0"/>
              <a:t> and subroutines are developed relevant to sport</a:t>
            </a:r>
          </a:p>
          <a:p>
            <a:r>
              <a:rPr lang="en-US" dirty="0" smtClean="0"/>
              <a:t>Consistency and coordination </a:t>
            </a:r>
            <a:r>
              <a:rPr lang="en-US" dirty="0" err="1" smtClean="0"/>
              <a:t>mprove</a:t>
            </a:r>
            <a:r>
              <a:rPr lang="en-US" dirty="0" smtClean="0"/>
              <a:t> rapidly , timing and anticipation improve </a:t>
            </a:r>
          </a:p>
          <a:p>
            <a:r>
              <a:rPr lang="en-US" dirty="0" err="1" smtClean="0"/>
              <a:t>Comparision</a:t>
            </a:r>
            <a:r>
              <a:rPr lang="en-US" dirty="0" smtClean="0"/>
              <a:t> of </a:t>
            </a:r>
            <a:r>
              <a:rPr lang="en-US" dirty="0" err="1" smtClean="0"/>
              <a:t>acton</a:t>
            </a:r>
            <a:r>
              <a:rPr lang="en-US" dirty="0" smtClean="0"/>
              <a:t> with model</a:t>
            </a:r>
          </a:p>
          <a:p>
            <a:r>
              <a:rPr lang="en-US" dirty="0" smtClean="0"/>
              <a:t>Gross error </a:t>
            </a:r>
            <a:r>
              <a:rPr lang="en-US" dirty="0" err="1" smtClean="0"/>
              <a:t>deyection</a:t>
            </a:r>
            <a:r>
              <a:rPr lang="en-US" dirty="0" smtClean="0"/>
              <a:t> and correction is </a:t>
            </a:r>
            <a:r>
              <a:rPr lang="en-US" dirty="0" err="1" smtClean="0"/>
              <a:t>practised</a:t>
            </a:r>
            <a:r>
              <a:rPr lang="en-US" dirty="0" smtClean="0"/>
              <a:t>, detailed feedback is </a:t>
            </a:r>
            <a:r>
              <a:rPr lang="en-US" dirty="0" err="1" smtClean="0"/>
              <a:t>utilised</a:t>
            </a:r>
            <a:endParaRPr lang="en-US" dirty="0" smtClean="0"/>
          </a:p>
          <a:p>
            <a:r>
              <a:rPr lang="en-US" dirty="0" smtClean="0"/>
              <a:t>Improvement is less rapid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Autonomous stage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Performance almost automatic ,performed easily without stress</a:t>
            </a:r>
          </a:p>
          <a:p>
            <a:r>
              <a:rPr lang="en-US" dirty="0" smtClean="0"/>
              <a:t>High proficiency with habitual performance and attention demands reduced</a:t>
            </a:r>
          </a:p>
          <a:p>
            <a:r>
              <a:rPr lang="en-US" dirty="0" smtClean="0"/>
              <a:t>Attention can be given to relevant cues and signals from the environment </a:t>
            </a:r>
          </a:p>
          <a:p>
            <a:r>
              <a:rPr lang="en-US" dirty="0" smtClean="0"/>
              <a:t>Emphasis on tactics /stratrgy</a:t>
            </a:r>
          </a:p>
          <a:p>
            <a:r>
              <a:rPr lang="en-US" dirty="0" smtClean="0"/>
              <a:t>Error detects and correct without help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EDUCATIONAL IMPLICATION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The teacher should keep in his mind the individual differences of the learner</a:t>
            </a:r>
          </a:p>
          <a:p>
            <a:r>
              <a:rPr lang="en-US" dirty="0" smtClean="0"/>
              <a:t>The teacher has to choose or use proper method of teaching and techniques .</a:t>
            </a:r>
          </a:p>
          <a:p>
            <a:r>
              <a:rPr lang="en-US" dirty="0" smtClean="0"/>
              <a:t>The students may acquaint with their own progress in learning</a:t>
            </a:r>
          </a:p>
          <a:p>
            <a:r>
              <a:rPr lang="en-US" dirty="0" smtClean="0"/>
              <a:t>It can give them the opportunity o </a:t>
            </a:r>
            <a:r>
              <a:rPr lang="en-US" smtClean="0"/>
              <a:t>self appraisal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TODAY WE WILL DISCUSS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  <a:solidFill>
            <a:schemeClr val="accent3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Learning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Components </a:t>
            </a:r>
            <a:r>
              <a:rPr lang="en-US" dirty="0" smtClean="0"/>
              <a:t>of learning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Characteristics of learning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Transfer of learning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Stages of learning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Learning occurs when experience causes a relatively permanent change in an individual’s knowledge and </a:t>
            </a:r>
            <a:r>
              <a:rPr lang="en-US" dirty="0" err="1" smtClean="0"/>
              <a:t>behaviour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A/C to JP Guilford</a:t>
            </a:r>
          </a:p>
          <a:p>
            <a:pPr>
              <a:buNone/>
            </a:pPr>
            <a:r>
              <a:rPr lang="en-US" dirty="0" smtClean="0"/>
              <a:t>“Learning is any change in </a:t>
            </a:r>
            <a:r>
              <a:rPr lang="en-US" dirty="0" err="1" smtClean="0"/>
              <a:t>behaviour,resulting</a:t>
            </a:r>
            <a:r>
              <a:rPr lang="en-US" dirty="0" smtClean="0"/>
              <a:t> from </a:t>
            </a:r>
            <a:r>
              <a:rPr lang="en-US" dirty="0" err="1" smtClean="0"/>
              <a:t>behaviour</a:t>
            </a:r>
            <a:r>
              <a:rPr lang="en-US" dirty="0" smtClean="0"/>
              <a:t>.”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A/C to Garrett</a:t>
            </a:r>
          </a:p>
          <a:p>
            <a:pPr>
              <a:buNone/>
            </a:pPr>
            <a:r>
              <a:rPr lang="en-US" dirty="0" smtClean="0"/>
              <a:t>“Learning is that activity by virtue of </a:t>
            </a:r>
            <a:r>
              <a:rPr lang="en-US" dirty="0" err="1" smtClean="0"/>
              <a:t>which,we</a:t>
            </a:r>
            <a:r>
              <a:rPr lang="en-US" dirty="0" smtClean="0"/>
              <a:t> </a:t>
            </a:r>
            <a:r>
              <a:rPr lang="en-US" dirty="0" err="1" smtClean="0"/>
              <a:t>organise</a:t>
            </a:r>
            <a:r>
              <a:rPr lang="en-US" dirty="0" smtClean="0"/>
              <a:t> our response with new habits.”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Learning is a change in </a:t>
            </a:r>
            <a:r>
              <a:rPr lang="en-US" dirty="0" err="1" smtClean="0"/>
              <a:t>behaviour</a:t>
            </a:r>
            <a:r>
              <a:rPr lang="en-US" dirty="0" smtClean="0"/>
              <a:t> for better or worse.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It is a change that takes place through practice or experience ,changes due to growth and maturation.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Before it can be </a:t>
            </a:r>
            <a:r>
              <a:rPr lang="en-US" dirty="0" err="1" smtClean="0"/>
              <a:t>calles</a:t>
            </a:r>
            <a:r>
              <a:rPr lang="en-US" dirty="0" smtClean="0"/>
              <a:t> learning ,the change must be relatively </a:t>
            </a:r>
            <a:r>
              <a:rPr lang="en-US" dirty="0" err="1" smtClean="0"/>
              <a:t>permanent,it</a:t>
            </a:r>
            <a:r>
              <a:rPr lang="en-US" dirty="0" smtClean="0"/>
              <a:t> must be for a long time.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COMPONENTS OF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STUDENT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CURRICULUM                        TEACHER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3200400" y="2819400"/>
            <a:ext cx="3276600" cy="2133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CHARACTERISTICS OF </a:t>
            </a:r>
            <a:r>
              <a:rPr lang="en-US" dirty="0" smtClean="0">
                <a:solidFill>
                  <a:schemeClr val="bg1"/>
                </a:solidFill>
              </a:rPr>
              <a:t>LEARNING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sz="3500" dirty="0" smtClean="0"/>
              <a:t>Learning is growth</a:t>
            </a:r>
          </a:p>
          <a:p>
            <a:r>
              <a:rPr lang="en-US" sz="3500" dirty="0" smtClean="0"/>
              <a:t>Learning is purposeful</a:t>
            </a:r>
          </a:p>
          <a:p>
            <a:r>
              <a:rPr lang="en-US" sz="3500" dirty="0" smtClean="0"/>
              <a:t>Learning is intelligent</a:t>
            </a:r>
          </a:p>
          <a:p>
            <a:r>
              <a:rPr lang="en-US" sz="3500" dirty="0" smtClean="0"/>
              <a:t>Leaning is both individual and social</a:t>
            </a:r>
          </a:p>
          <a:p>
            <a:r>
              <a:rPr lang="en-US" sz="3500" dirty="0" smtClean="0"/>
              <a:t>Learning affects the conduct of the learner</a:t>
            </a:r>
          </a:p>
          <a:p>
            <a:r>
              <a:rPr lang="en-US" sz="3500" dirty="0" smtClean="0"/>
              <a:t>Learning is adjustment</a:t>
            </a:r>
          </a:p>
          <a:p>
            <a:r>
              <a:rPr lang="en-US" sz="3500" dirty="0" smtClean="0"/>
              <a:t>Learning is experience</a:t>
            </a:r>
          </a:p>
          <a:p>
            <a:r>
              <a:rPr lang="en-US" sz="3500" dirty="0" smtClean="0"/>
              <a:t>Learning is active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FFC000"/>
          </a:solidFill>
        </p:spPr>
        <p:txBody>
          <a:bodyPr/>
          <a:lstStyle/>
          <a:p>
            <a:r>
              <a:rPr lang="en-US" dirty="0" smtClean="0"/>
              <a:t>TRANSFER OF LEARNING</a:t>
            </a:r>
            <a:endParaRPr lang="en-US" dirty="0"/>
          </a:p>
        </p:txBody>
      </p:sp>
      <p:pic>
        <p:nvPicPr>
          <p:cNvPr id="4" name="Content Placeholder 3" descr="transfer-of-learning-6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295400"/>
            <a:ext cx="6858000" cy="46482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FFC000"/>
          </a:solidFill>
        </p:spPr>
        <p:txBody>
          <a:bodyPr/>
          <a:lstStyle/>
          <a:p>
            <a:pPr algn="l"/>
            <a:r>
              <a:rPr lang="en-US" dirty="0" smtClean="0"/>
              <a:t>Continue…</a:t>
            </a:r>
            <a:endParaRPr lang="en-US" dirty="0"/>
          </a:p>
        </p:txBody>
      </p:sp>
      <p:pic>
        <p:nvPicPr>
          <p:cNvPr id="6" name="Content Placeholder 5" descr="types-of-transfer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1" y="1143000"/>
            <a:ext cx="7315200" cy="49831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STAGES OF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There are three important stages in learning and developing skills:-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Planning stage ( cognitive)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Practice stage (</a:t>
            </a:r>
            <a:r>
              <a:rPr lang="en-US" dirty="0" err="1" smtClean="0"/>
              <a:t>associatives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Automatic stage (autonomous)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389</Words>
  <Application>Microsoft Office PowerPoint</Application>
  <PresentationFormat>On-screen Show 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TOPIC  LEARNING</vt:lpstr>
      <vt:lpstr>TODAY WE WILL DISCUSS</vt:lpstr>
      <vt:lpstr>LEARNING</vt:lpstr>
      <vt:lpstr>Continue…</vt:lpstr>
      <vt:lpstr>COMPONENTS OF LEARNING</vt:lpstr>
      <vt:lpstr>CHARACTERISTICS OF LEARNING</vt:lpstr>
      <vt:lpstr>TRANSFER OF LEARNING</vt:lpstr>
      <vt:lpstr>Continue…</vt:lpstr>
      <vt:lpstr>STAGES OF LEARNING</vt:lpstr>
      <vt:lpstr>Planning stage </vt:lpstr>
      <vt:lpstr>Associative stage</vt:lpstr>
      <vt:lpstr>Autonomous stage </vt:lpstr>
      <vt:lpstr>EDUCATIONAL IMPLICATION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CTET 2019 (CDP) TOPIC – 5 LEARNING</dc:title>
  <dc:creator>USER</dc:creator>
  <cp:lastModifiedBy>USER</cp:lastModifiedBy>
  <cp:revision>15</cp:revision>
  <dcterms:created xsi:type="dcterms:W3CDTF">2019-05-18T11:06:42Z</dcterms:created>
  <dcterms:modified xsi:type="dcterms:W3CDTF">2020-04-14T14:02:18Z</dcterms:modified>
</cp:coreProperties>
</file>