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viewProps" Target="viewProps.xml" /><Relationship Id="rId5" Type="http://schemas.openxmlformats.org/officeDocument/2006/relationships/slide" Target="slides/slide4.xml" /><Relationship Id="rId10"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slide" Target="slides/slide8.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dirty="0"/>
              <a:t>Click to edit Master title style</a:t>
            </a:r>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4/8/2020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dirty="0"/>
              <a:t>Click icon to add picture</a:t>
            </a:r>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dirty="0"/>
              <a:t>Click to edit Master title style</a:t>
            </a:r>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dirty="0"/>
              <a:t>Click to edit Master title style</a:t>
            </a:r>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dirty="0"/>
              <a:t>Click to edit Master title style</a:t>
            </a:r>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dirty="0"/>
              <a:t>Click to edit Master title style</a:t>
            </a:r>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dirty="0"/>
              <a:t>Click to edit Master title style</a:t>
            </a:r>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dirty="0"/>
              <a:t>Click icon to add picture</a:t>
            </a:r>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dirty="0"/>
              <a:t>Click icon to add picture</a:t>
            </a:r>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dirty="0"/>
              <a:t>Click icon to add picture</a:t>
            </a:r>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8A87A34-81AB-432B-8DAE-1953F412C126}" type="datetimeFigureOut">
              <a:rPr lang="en-US" dirty="0"/>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8A87A34-81AB-432B-8DAE-1953F412C126}" type="datetimeFigureOut">
              <a:rPr lang="en-US" dirty="0"/>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8A87A34-81AB-432B-8DAE-1953F412C126}" type="datetimeFigureOut">
              <a:rPr lang="en-US" dirty="0"/>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dirty="0"/>
              <a:t>Click to edit Master title style</a:t>
            </a:r>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1141410" y="2249486"/>
            <a:ext cx="4878389" cy="35417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2249486"/>
            <a:ext cx="4875211" cy="35417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8A87A34-81AB-432B-8DAE-1953F412C126}" type="datetimeFigureOut">
              <a:rPr lang="en-US" dirty="0"/>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dirty="0"/>
              <a:t>Click to edit Master title style</a:t>
            </a:r>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48A87A34-81AB-432B-8DAE-1953F412C126}" type="datetimeFigureOut">
              <a:rPr lang="en-US" dirty="0"/>
              <a:t>4/8/2020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dirty="0"/>
              <a:t>4/8/2020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56200" y="592666"/>
            <a:ext cx="5891209" cy="5198534"/>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2.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4/8/2020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1792B-52B7-C14E-B498-2FCF80F6A277}"/>
              </a:ext>
            </a:extLst>
          </p:cNvPr>
          <p:cNvSpPr>
            <a:spLocks noGrp="1"/>
          </p:cNvSpPr>
          <p:nvPr>
            <p:ph type="ctrTitle"/>
          </p:nvPr>
        </p:nvSpPr>
        <p:spPr>
          <a:xfrm rot="10800000" flipV="1">
            <a:off x="638943" y="-288947"/>
            <a:ext cx="11217019" cy="2402431"/>
          </a:xfrm>
        </p:spPr>
        <p:txBody>
          <a:bodyPr>
            <a:noAutofit/>
          </a:bodyPr>
          <a:lstStyle/>
          <a:p>
            <a:r>
              <a:rPr lang="en-GB" sz="6600">
                <a:solidFill>
                  <a:schemeClr val="accent3"/>
                </a:solidFill>
              </a:rPr>
              <a:t>Creating an inclusive school</a:t>
            </a:r>
            <a:endParaRPr lang="en-US" sz="6600">
              <a:solidFill>
                <a:schemeClr val="accent3"/>
              </a:solidFill>
            </a:endParaRPr>
          </a:p>
        </p:txBody>
      </p:sp>
      <p:sp>
        <p:nvSpPr>
          <p:cNvPr id="3" name="Subtitle 2">
            <a:extLst>
              <a:ext uri="{FF2B5EF4-FFF2-40B4-BE49-F238E27FC236}">
                <a16:creationId xmlns:a16="http://schemas.microsoft.com/office/drawing/2014/main" id="{D61240B6-5220-544C-8F8B-403AB0DE4F41}"/>
              </a:ext>
            </a:extLst>
          </p:cNvPr>
          <p:cNvSpPr>
            <a:spLocks noGrp="1"/>
          </p:cNvSpPr>
          <p:nvPr>
            <p:ph type="subTitle" idx="1"/>
          </p:nvPr>
        </p:nvSpPr>
        <p:spPr>
          <a:xfrm>
            <a:off x="8607998" y="4744516"/>
            <a:ext cx="3247964" cy="1982145"/>
          </a:xfrm>
        </p:spPr>
        <p:txBody>
          <a:bodyPr>
            <a:noAutofit/>
          </a:bodyPr>
          <a:lstStyle/>
          <a:p>
            <a:r>
              <a:rPr lang="en-GB">
                <a:solidFill>
                  <a:schemeClr val="tx1"/>
                </a:solidFill>
              </a:rPr>
              <a:t>Mr.Bivek </a:t>
            </a:r>
          </a:p>
          <a:p>
            <a:r>
              <a:rPr lang="en-GB">
                <a:solidFill>
                  <a:schemeClr val="tx1"/>
                </a:solidFill>
              </a:rPr>
              <a:t>Assistant professor</a:t>
            </a:r>
          </a:p>
          <a:p>
            <a:r>
              <a:rPr lang="en-GB">
                <a:solidFill>
                  <a:schemeClr val="tx1"/>
                </a:solidFill>
              </a:rPr>
              <a:t>Womens’s training college Patna</a:t>
            </a:r>
            <a:endParaRPr lang="en-US">
              <a:solidFill>
                <a:schemeClr val="tx1"/>
              </a:solidFill>
            </a:endParaRPr>
          </a:p>
        </p:txBody>
      </p:sp>
      <p:pic>
        <p:nvPicPr>
          <p:cNvPr id="4" name="Picture 4">
            <a:extLst>
              <a:ext uri="{FF2B5EF4-FFF2-40B4-BE49-F238E27FC236}">
                <a16:creationId xmlns:a16="http://schemas.microsoft.com/office/drawing/2014/main" id="{42DE8968-1A19-274A-8E4A-CE00B8F49E22}"/>
              </a:ext>
            </a:extLst>
          </p:cNvPr>
          <p:cNvPicPr>
            <a:picLocks noChangeAspect="1"/>
          </p:cNvPicPr>
          <p:nvPr/>
        </p:nvPicPr>
        <p:blipFill>
          <a:blip r:embed="rId2"/>
          <a:stretch>
            <a:fillRect/>
          </a:stretch>
        </p:blipFill>
        <p:spPr>
          <a:xfrm>
            <a:off x="922920" y="2065920"/>
            <a:ext cx="7685078" cy="4792080"/>
          </a:xfrm>
          <a:prstGeom prst="rect">
            <a:avLst/>
          </a:prstGeom>
        </p:spPr>
      </p:pic>
    </p:spTree>
    <p:extLst>
      <p:ext uri="{BB962C8B-B14F-4D97-AF65-F5344CB8AC3E}">
        <p14:creationId xmlns:p14="http://schemas.microsoft.com/office/powerpoint/2010/main" val="1617023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7C6C4-1463-BC42-9896-68D4828FC07B}"/>
              </a:ext>
            </a:extLst>
          </p:cNvPr>
          <p:cNvSpPr>
            <a:spLocks noGrp="1"/>
          </p:cNvSpPr>
          <p:nvPr>
            <p:ph type="title"/>
          </p:nvPr>
        </p:nvSpPr>
        <p:spPr>
          <a:xfrm>
            <a:off x="3272815" y="-200682"/>
            <a:ext cx="9905998" cy="1478570"/>
          </a:xfrm>
        </p:spPr>
        <p:txBody>
          <a:bodyPr>
            <a:normAutofit/>
          </a:bodyPr>
          <a:lstStyle/>
          <a:p>
            <a:r>
              <a:rPr lang="en-GB" sz="5400">
                <a:solidFill>
                  <a:schemeClr val="accent4"/>
                </a:solidFill>
              </a:rPr>
              <a:t>Contents-</a:t>
            </a:r>
            <a:endParaRPr lang="en-US" sz="5400">
              <a:solidFill>
                <a:schemeClr val="accent4"/>
              </a:solidFill>
            </a:endParaRPr>
          </a:p>
        </p:txBody>
      </p:sp>
      <p:sp>
        <p:nvSpPr>
          <p:cNvPr id="3" name="Content Placeholder 2">
            <a:extLst>
              <a:ext uri="{FF2B5EF4-FFF2-40B4-BE49-F238E27FC236}">
                <a16:creationId xmlns:a16="http://schemas.microsoft.com/office/drawing/2014/main" id="{E44841AD-994D-044F-83BA-E8DDB99D6E79}"/>
              </a:ext>
            </a:extLst>
          </p:cNvPr>
          <p:cNvSpPr>
            <a:spLocks noGrp="1"/>
          </p:cNvSpPr>
          <p:nvPr>
            <p:ph idx="1"/>
          </p:nvPr>
        </p:nvSpPr>
        <p:spPr>
          <a:xfrm>
            <a:off x="1143000" y="1048425"/>
            <a:ext cx="9905999" cy="5400094"/>
          </a:xfrm>
        </p:spPr>
        <p:txBody>
          <a:bodyPr vert="horz">
            <a:noAutofit/>
          </a:bodyPr>
          <a:lstStyle/>
          <a:p>
            <a:pPr marL="457200" indent="-457200" algn="just">
              <a:buFont typeface="+mj-lt"/>
              <a:buAutoNum type="arabicPeriod"/>
            </a:pPr>
            <a:r>
              <a:rPr lang="en-GB" sz="4400" b="1">
                <a:solidFill>
                  <a:schemeClr val="accent3">
                    <a:lumMod val="75000"/>
                  </a:schemeClr>
                </a:solidFill>
              </a:rPr>
              <a:t>Introduction.</a:t>
            </a:r>
          </a:p>
          <a:p>
            <a:pPr marL="457200" indent="-457200" algn="just">
              <a:buFont typeface="+mj-lt"/>
              <a:buAutoNum type="arabicPeriod"/>
            </a:pPr>
            <a:r>
              <a:rPr lang="en-GB" sz="4400" b="1">
                <a:solidFill>
                  <a:schemeClr val="accent3">
                    <a:lumMod val="75000"/>
                  </a:schemeClr>
                </a:solidFill>
              </a:rPr>
              <a:t>Meaning and Definition
Concept</a:t>
            </a:r>
          </a:p>
          <a:p>
            <a:pPr marL="457200" indent="-457200" algn="just">
              <a:buFont typeface="+mj-lt"/>
              <a:buAutoNum type="arabicPeriod"/>
            </a:pPr>
            <a:r>
              <a:rPr lang="en-GB" sz="4400" b="1">
                <a:solidFill>
                  <a:schemeClr val="accent3">
                    <a:lumMod val="75000"/>
                  </a:schemeClr>
                </a:solidFill>
              </a:rPr>
              <a:t>Importance and need of inclusive education</a:t>
            </a:r>
          </a:p>
          <a:p>
            <a:pPr marL="457200" indent="-457200" algn="just">
              <a:buFont typeface="+mj-lt"/>
              <a:buAutoNum type="arabicPeriod"/>
            </a:pPr>
            <a:r>
              <a:rPr lang="en-GB" sz="4400" b="1">
                <a:solidFill>
                  <a:schemeClr val="accent3">
                    <a:lumMod val="75000"/>
                  </a:schemeClr>
                </a:solidFill>
              </a:rPr>
              <a:t>conclusion</a:t>
            </a:r>
            <a:endParaRPr lang="en-US" sz="4400" b="1">
              <a:solidFill>
                <a:schemeClr val="accent3">
                  <a:lumMod val="75000"/>
                </a:schemeClr>
              </a:solidFill>
            </a:endParaRPr>
          </a:p>
        </p:txBody>
      </p:sp>
    </p:spTree>
    <p:extLst>
      <p:ext uri="{BB962C8B-B14F-4D97-AF65-F5344CB8AC3E}">
        <p14:creationId xmlns:p14="http://schemas.microsoft.com/office/powerpoint/2010/main" val="3214712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E7346-4168-5C4B-ADAA-3FC36D382F26}"/>
              </a:ext>
            </a:extLst>
          </p:cNvPr>
          <p:cNvSpPr>
            <a:spLocks noGrp="1"/>
          </p:cNvSpPr>
          <p:nvPr>
            <p:ph type="title"/>
          </p:nvPr>
        </p:nvSpPr>
        <p:spPr>
          <a:xfrm>
            <a:off x="526656" y="-290898"/>
            <a:ext cx="11458159" cy="1348882"/>
          </a:xfrm>
        </p:spPr>
        <p:txBody>
          <a:bodyPr>
            <a:normAutofit/>
          </a:bodyPr>
          <a:lstStyle/>
          <a:p>
            <a:r>
              <a:rPr lang="en-GB" sz="4800" b="1">
                <a:solidFill>
                  <a:schemeClr val="accent4"/>
                </a:solidFill>
              </a:rPr>
              <a:t>Introduction-</a:t>
            </a:r>
            <a:endParaRPr lang="en-US" sz="4800" b="1">
              <a:solidFill>
                <a:schemeClr val="accent4"/>
              </a:solidFill>
            </a:endParaRPr>
          </a:p>
        </p:txBody>
      </p:sp>
      <p:sp>
        <p:nvSpPr>
          <p:cNvPr id="3" name="Content Placeholder 2">
            <a:extLst>
              <a:ext uri="{FF2B5EF4-FFF2-40B4-BE49-F238E27FC236}">
                <a16:creationId xmlns:a16="http://schemas.microsoft.com/office/drawing/2014/main" id="{029EB08E-A55D-2B4F-9374-9CB9E6FA8DEA}"/>
              </a:ext>
            </a:extLst>
          </p:cNvPr>
          <p:cNvSpPr>
            <a:spLocks noGrp="1"/>
          </p:cNvSpPr>
          <p:nvPr>
            <p:ph idx="1"/>
          </p:nvPr>
        </p:nvSpPr>
        <p:spPr>
          <a:xfrm>
            <a:off x="159736" y="896296"/>
            <a:ext cx="12192000" cy="5961703"/>
          </a:xfrm>
        </p:spPr>
        <p:txBody>
          <a:bodyPr>
            <a:noAutofit/>
          </a:bodyPr>
          <a:lstStyle/>
          <a:p>
            <a:r>
              <a:rPr lang="en-US" sz="4000"/>
              <a:t>Inclusive Education is a new approach towards educating the children with disability and learning difficulties with that of normal ones within the same roof. It brings all students together in one classroom and community, regardless of their strengths or weakness in any area,and seeks to maximize the potential of all students. it is one of the most effective way in which to promote an inclusive and tolerant society. </a:t>
            </a:r>
          </a:p>
        </p:txBody>
      </p:sp>
      <p:sp>
        <p:nvSpPr>
          <p:cNvPr id="4" name="TextBox 3">
            <a:extLst>
              <a:ext uri="{FF2B5EF4-FFF2-40B4-BE49-F238E27FC236}">
                <a16:creationId xmlns:a16="http://schemas.microsoft.com/office/drawing/2014/main" id="{DC20173D-5D04-554E-94BD-B62647CD2F50}"/>
              </a:ext>
            </a:extLst>
          </p:cNvPr>
          <p:cNvSpPr txBox="1"/>
          <p:nvPr/>
        </p:nvSpPr>
        <p:spPr>
          <a:xfrm>
            <a:off x="5173317" y="2759528"/>
            <a:ext cx="1828800" cy="1828800"/>
          </a:xfrm>
          <a:prstGeom prst="rect">
            <a:avLst/>
          </a:prstGeom>
          <a:noFill/>
        </p:spPr>
        <p:txBody>
          <a:bodyPr wrap="square" rtlCol="0">
            <a:spAutoFit/>
          </a:bodyPr>
          <a:lstStyle/>
          <a:p>
            <a:pPr algn="l"/>
            <a:endParaRPr lang="en-US"/>
          </a:p>
        </p:txBody>
      </p:sp>
    </p:spTree>
    <p:extLst>
      <p:ext uri="{BB962C8B-B14F-4D97-AF65-F5344CB8AC3E}">
        <p14:creationId xmlns:p14="http://schemas.microsoft.com/office/powerpoint/2010/main" val="2873522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BEB82-289F-8A42-94A2-85A7CF85B60A}"/>
              </a:ext>
            </a:extLst>
          </p:cNvPr>
          <p:cNvSpPr>
            <a:spLocks noGrp="1"/>
          </p:cNvSpPr>
          <p:nvPr>
            <p:ph type="title"/>
          </p:nvPr>
        </p:nvSpPr>
        <p:spPr>
          <a:xfrm>
            <a:off x="1141413" y="-367353"/>
            <a:ext cx="9905998" cy="1478570"/>
          </a:xfrm>
        </p:spPr>
        <p:txBody>
          <a:bodyPr/>
          <a:lstStyle/>
          <a:p>
            <a:r>
              <a:rPr lang="en-GB">
                <a:solidFill>
                  <a:schemeClr val="accent3"/>
                </a:solidFill>
              </a:rPr>
              <a:t>Meaning-</a:t>
            </a:r>
            <a:endParaRPr lang="en-US">
              <a:solidFill>
                <a:schemeClr val="accent3"/>
              </a:solidFill>
            </a:endParaRPr>
          </a:p>
        </p:txBody>
      </p:sp>
      <p:sp>
        <p:nvSpPr>
          <p:cNvPr id="3" name="Content Placeholder 2">
            <a:extLst>
              <a:ext uri="{FF2B5EF4-FFF2-40B4-BE49-F238E27FC236}">
                <a16:creationId xmlns:a16="http://schemas.microsoft.com/office/drawing/2014/main" id="{BE6501AB-1E25-CC4E-BB00-533F048A86D8}"/>
              </a:ext>
            </a:extLst>
          </p:cNvPr>
          <p:cNvSpPr>
            <a:spLocks noGrp="1"/>
          </p:cNvSpPr>
          <p:nvPr>
            <p:ph idx="1"/>
          </p:nvPr>
        </p:nvSpPr>
        <p:spPr>
          <a:xfrm>
            <a:off x="1141412" y="887422"/>
            <a:ext cx="9905999" cy="4903779"/>
          </a:xfrm>
        </p:spPr>
        <p:txBody>
          <a:bodyPr>
            <a:normAutofit/>
          </a:bodyPr>
          <a:lstStyle/>
          <a:p>
            <a:r>
              <a:rPr lang="en-US" sz="3600"/>
              <a:t>Inclusive Education is defined as a learning environment there promotes full personal, academic and professional development of all learners irrespective of race,class, colour, gender, disability, sexual preference, learning style and language. </a:t>
            </a:r>
            <a:endParaRPr lang="en-GB" sz="3600"/>
          </a:p>
          <a:p>
            <a:endParaRPr lang="en-US" sz="3600"/>
          </a:p>
        </p:txBody>
      </p:sp>
    </p:spTree>
    <p:extLst>
      <p:ext uri="{BB962C8B-B14F-4D97-AF65-F5344CB8AC3E}">
        <p14:creationId xmlns:p14="http://schemas.microsoft.com/office/powerpoint/2010/main" val="1050705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C89129AC-248A-4245-AD11-18969DF5EB1F}"/>
              </a:ext>
            </a:extLst>
          </p:cNvPr>
          <p:cNvPicPr>
            <a:picLocks noGrp="1" noChangeAspect="1"/>
          </p:cNvPicPr>
          <p:nvPr>
            <p:ph idx="1"/>
          </p:nvPr>
        </p:nvPicPr>
        <p:blipFill>
          <a:blip r:embed="rId2"/>
          <a:stretch>
            <a:fillRect/>
          </a:stretch>
        </p:blipFill>
        <p:spPr>
          <a:xfrm>
            <a:off x="0" y="0"/>
            <a:ext cx="11731724" cy="6858000"/>
          </a:xfrm>
        </p:spPr>
      </p:pic>
    </p:spTree>
    <p:extLst>
      <p:ext uri="{BB962C8B-B14F-4D97-AF65-F5344CB8AC3E}">
        <p14:creationId xmlns:p14="http://schemas.microsoft.com/office/powerpoint/2010/main" val="291382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47C48-ECED-2E43-9BB8-C890384A9118}"/>
              </a:ext>
            </a:extLst>
          </p:cNvPr>
          <p:cNvSpPr>
            <a:spLocks noGrp="1"/>
          </p:cNvSpPr>
          <p:nvPr>
            <p:ph type="title"/>
          </p:nvPr>
        </p:nvSpPr>
        <p:spPr>
          <a:xfrm>
            <a:off x="1143001" y="135693"/>
            <a:ext cx="9905998" cy="1478570"/>
          </a:xfrm>
        </p:spPr>
        <p:txBody>
          <a:bodyPr>
            <a:noAutofit/>
          </a:bodyPr>
          <a:lstStyle/>
          <a:p>
            <a:r>
              <a:rPr lang="en-GB" sz="5400">
                <a:solidFill>
                  <a:schemeClr val="accent4"/>
                </a:solidFill>
              </a:rPr>
              <a:t>Concept of Inclusive Education-</a:t>
            </a:r>
            <a:endParaRPr lang="en-US" sz="5400">
              <a:solidFill>
                <a:schemeClr val="accent4"/>
              </a:solidFill>
            </a:endParaRPr>
          </a:p>
        </p:txBody>
      </p:sp>
      <p:sp>
        <p:nvSpPr>
          <p:cNvPr id="3" name="Content Placeholder 2">
            <a:extLst>
              <a:ext uri="{FF2B5EF4-FFF2-40B4-BE49-F238E27FC236}">
                <a16:creationId xmlns:a16="http://schemas.microsoft.com/office/drawing/2014/main" id="{E2D4ED7D-CA90-AB4E-B548-3314AB8A0CE2}"/>
              </a:ext>
            </a:extLst>
          </p:cNvPr>
          <p:cNvSpPr>
            <a:spLocks noGrp="1"/>
          </p:cNvSpPr>
          <p:nvPr>
            <p:ph idx="1"/>
          </p:nvPr>
        </p:nvSpPr>
        <p:spPr>
          <a:xfrm>
            <a:off x="626707" y="1614263"/>
            <a:ext cx="11290108" cy="5413277"/>
          </a:xfrm>
        </p:spPr>
        <p:txBody>
          <a:bodyPr>
            <a:normAutofit/>
          </a:bodyPr>
          <a:lstStyle/>
          <a:p>
            <a:r>
              <a:rPr lang="en-GB" sz="3600"/>
              <a:t>Inclusive Education is a classroom model where students with special needs are taught in classrooms alongside their general education peers.classroom has both a General Education and special education teacher=co-teaching strategy.</a:t>
            </a:r>
          </a:p>
          <a:p>
            <a:r>
              <a:rPr lang="en-GB" sz="3600"/>
              <a:t>CTT[collaborative team teaching]  OR ICT[Integrated co-teaching].</a:t>
            </a:r>
          </a:p>
        </p:txBody>
      </p:sp>
    </p:spTree>
    <p:extLst>
      <p:ext uri="{BB962C8B-B14F-4D97-AF65-F5344CB8AC3E}">
        <p14:creationId xmlns:p14="http://schemas.microsoft.com/office/powerpoint/2010/main" val="1675242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8F6A8-1CF2-9146-B34B-3F0C197830BE}"/>
              </a:ext>
            </a:extLst>
          </p:cNvPr>
          <p:cNvSpPr>
            <a:spLocks noGrp="1"/>
          </p:cNvSpPr>
          <p:nvPr>
            <p:ph type="title"/>
          </p:nvPr>
        </p:nvSpPr>
        <p:spPr>
          <a:xfrm>
            <a:off x="1567376" y="0"/>
            <a:ext cx="9905998" cy="1478570"/>
          </a:xfrm>
        </p:spPr>
        <p:txBody>
          <a:bodyPr>
            <a:noAutofit/>
          </a:bodyPr>
          <a:lstStyle/>
          <a:p>
            <a:r>
              <a:rPr lang="en-GB" sz="5400">
                <a:solidFill>
                  <a:schemeClr val="accent4"/>
                </a:solidFill>
              </a:rPr>
              <a:t>Importance and needs of Inclusive Education-</a:t>
            </a:r>
            <a:endParaRPr lang="en-US" sz="5400">
              <a:solidFill>
                <a:schemeClr val="accent4"/>
              </a:solidFill>
            </a:endParaRPr>
          </a:p>
        </p:txBody>
      </p:sp>
      <p:sp>
        <p:nvSpPr>
          <p:cNvPr id="3" name="Content Placeholder 2">
            <a:extLst>
              <a:ext uri="{FF2B5EF4-FFF2-40B4-BE49-F238E27FC236}">
                <a16:creationId xmlns:a16="http://schemas.microsoft.com/office/drawing/2014/main" id="{15B8285C-F32C-DC4F-B4C8-674A8D028A62}"/>
              </a:ext>
            </a:extLst>
          </p:cNvPr>
          <p:cNvSpPr>
            <a:spLocks noGrp="1"/>
          </p:cNvSpPr>
          <p:nvPr>
            <p:ph idx="1"/>
          </p:nvPr>
        </p:nvSpPr>
        <p:spPr>
          <a:xfrm>
            <a:off x="2064330" y="1247840"/>
            <a:ext cx="9905999" cy="5610160"/>
          </a:xfrm>
        </p:spPr>
        <p:txBody>
          <a:bodyPr>
            <a:noAutofit/>
          </a:bodyPr>
          <a:lstStyle/>
          <a:p>
            <a:r>
              <a:rPr lang="en-GB" sz="3600"/>
              <a:t>To fulfill the constructional responsibilities.</a:t>
            </a:r>
          </a:p>
          <a:p>
            <a:r>
              <a:rPr lang="en-GB" sz="3600"/>
              <a:t>To enable children to stay with their families.</a:t>
            </a:r>
          </a:p>
          <a:p>
            <a:r>
              <a:rPr lang="en-GB" sz="3600"/>
              <a:t>For achieving the universalisation.</a:t>
            </a:r>
          </a:p>
          <a:p>
            <a:r>
              <a:rPr lang="en-GB" sz="3600"/>
              <a:t>Developing feeling of self respect.</a:t>
            </a:r>
          </a:p>
          <a:p>
            <a:r>
              <a:rPr lang="en-GB" sz="3600"/>
              <a:t>For the development of healthy citizenship.</a:t>
            </a:r>
          </a:p>
          <a:p>
            <a:r>
              <a:rPr lang="en-GB" sz="3600"/>
              <a:t>For social equality.</a:t>
            </a:r>
          </a:p>
          <a:p>
            <a:r>
              <a:rPr lang="en-GB" sz="3600"/>
              <a:t>Self reliant.</a:t>
            </a:r>
          </a:p>
          <a:p>
            <a:endParaRPr lang="en-US" sz="3600"/>
          </a:p>
        </p:txBody>
      </p:sp>
    </p:spTree>
    <p:extLst>
      <p:ext uri="{BB962C8B-B14F-4D97-AF65-F5344CB8AC3E}">
        <p14:creationId xmlns:p14="http://schemas.microsoft.com/office/powerpoint/2010/main" val="317922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98FC1-82FB-8049-A56A-852CD0944604}"/>
              </a:ext>
            </a:extLst>
          </p:cNvPr>
          <p:cNvSpPr>
            <a:spLocks noGrp="1"/>
          </p:cNvSpPr>
          <p:nvPr>
            <p:ph type="title"/>
          </p:nvPr>
        </p:nvSpPr>
        <p:spPr>
          <a:xfrm>
            <a:off x="1833603" y="-212981"/>
            <a:ext cx="9905998" cy="1478570"/>
          </a:xfrm>
        </p:spPr>
        <p:txBody>
          <a:bodyPr>
            <a:normAutofit/>
          </a:bodyPr>
          <a:lstStyle/>
          <a:p>
            <a:r>
              <a:rPr lang="en-GB" sz="5400">
                <a:solidFill>
                  <a:schemeClr val="accent4"/>
                </a:solidFill>
              </a:rPr>
              <a:t>Conclusion-</a:t>
            </a:r>
            <a:endParaRPr lang="en-US" sz="5400">
              <a:solidFill>
                <a:schemeClr val="accent4"/>
              </a:solidFill>
            </a:endParaRPr>
          </a:p>
        </p:txBody>
      </p:sp>
      <p:sp>
        <p:nvSpPr>
          <p:cNvPr id="3" name="Content Placeholder 2">
            <a:extLst>
              <a:ext uri="{FF2B5EF4-FFF2-40B4-BE49-F238E27FC236}">
                <a16:creationId xmlns:a16="http://schemas.microsoft.com/office/drawing/2014/main" id="{05461292-48E5-0B46-B4D8-E3CE7E178D6A}"/>
              </a:ext>
            </a:extLst>
          </p:cNvPr>
          <p:cNvSpPr>
            <a:spLocks noGrp="1"/>
          </p:cNvSpPr>
          <p:nvPr>
            <p:ph idx="1"/>
          </p:nvPr>
        </p:nvSpPr>
        <p:spPr>
          <a:xfrm>
            <a:off x="23866" y="697639"/>
            <a:ext cx="11956335" cy="6160361"/>
          </a:xfrm>
        </p:spPr>
        <p:txBody>
          <a:bodyPr>
            <a:noAutofit/>
          </a:bodyPr>
          <a:lstStyle/>
          <a:p>
            <a:pPr marL="0" indent="0">
              <a:buNone/>
            </a:pPr>
            <a:r>
              <a:rPr lang="en-GB" sz="3600"/>
              <a:t> Inclusive education responding to special needs will must  have positive returns for all pupils. All children and young people of the world,with their individual strengths and weaknesses ,with their hopes and expectations,have the right to educatione.It es not our Educatione systems that have a right to a certeain type of children.Therefore,it is the school system of a country that must be adjusted to meet the needs of all its children.</a:t>
            </a:r>
          </a:p>
          <a:p>
            <a:r>
              <a:rPr lang="en-GB" sz="3600"/>
              <a:t>That is a big and difficult task,but “where there is a will there is a way”</a:t>
            </a:r>
          </a:p>
        </p:txBody>
      </p:sp>
    </p:spTree>
    <p:extLst>
      <p:ext uri="{BB962C8B-B14F-4D97-AF65-F5344CB8AC3E}">
        <p14:creationId xmlns:p14="http://schemas.microsoft.com/office/powerpoint/2010/main" val="42824134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8</Slides>
  <Notes>0</Notes>
  <HiddenSlides>0</HiddenSlide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Circuit</vt:lpstr>
      <vt:lpstr>Creating an inclusive school</vt:lpstr>
      <vt:lpstr>Contents-</vt:lpstr>
      <vt:lpstr>Introduction-</vt:lpstr>
      <vt:lpstr>Meaning-</vt:lpstr>
      <vt:lpstr>PowerPoint Presentation</vt:lpstr>
      <vt:lpstr>Concept of Inclusive Education-</vt:lpstr>
      <vt:lpstr>Importance and needs of Inclusive Education-</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an inclusive school</dc:title>
  <dc:creator>Unknown User</dc:creator>
  <cp:lastModifiedBy>Unknown User</cp:lastModifiedBy>
  <cp:revision>6</cp:revision>
  <dcterms:created xsi:type="dcterms:W3CDTF">2020-04-08T05:06:53Z</dcterms:created>
  <dcterms:modified xsi:type="dcterms:W3CDTF">2020-04-08T07:51:00Z</dcterms:modified>
</cp:coreProperties>
</file>